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  <p:sldId id="279" r:id="rId13"/>
    <p:sldId id="277" r:id="rId14"/>
    <p:sldId id="269" r:id="rId15"/>
    <p:sldId id="267" r:id="rId16"/>
    <p:sldId id="268" r:id="rId17"/>
    <p:sldId id="271" r:id="rId18"/>
    <p:sldId id="270" r:id="rId19"/>
    <p:sldId id="273" r:id="rId20"/>
    <p:sldId id="274" r:id="rId21"/>
    <p:sldId id="275" r:id="rId22"/>
    <p:sldId id="272" r:id="rId2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9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10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n\Documents\DaumCloud\0_&#44284;&#54200;&#54801;\&#54924;&#48372;&#52285;&#44036;&#54840;\&#50896;&#44256;\Sun\pmc\Fig_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98140542740816"/>
          <c:y val="2.6008889307657799E-2"/>
          <c:w val="0.77306384724759813"/>
          <c:h val="0.79461512012026791"/>
        </c:manualLayout>
      </c:layout>
      <c:lineChart>
        <c:grouping val="standard"/>
        <c:varyColors val="0"/>
        <c:ser>
          <c:idx val="1"/>
          <c:order val="0"/>
          <c:tx>
            <c:strRef>
              <c:f>'non-medline'!$B$1</c:f>
              <c:strCache>
                <c:ptCount val="1"/>
                <c:pt idx="0">
                  <c:v>JCN</c:v>
                </c:pt>
              </c:strCache>
            </c:strRef>
          </c:tx>
          <c:spPr>
            <a:ln w="92075"/>
          </c:spPr>
          <c:marker>
            <c:symbol val="none"/>
          </c:marker>
          <c:cat>
            <c:numRef>
              <c:f>'non-medline'!$A$2:$A$7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'non-medline'!$B$2:$B$7</c:f>
              <c:numCache>
                <c:formatCode>General</c:formatCode>
                <c:ptCount val="6"/>
                <c:pt idx="0">
                  <c:v>4.6153845999999984E-2</c:v>
                </c:pt>
                <c:pt idx="1">
                  <c:v>0.10227272700000001</c:v>
                </c:pt>
                <c:pt idx="2">
                  <c:v>0.44400000000000001</c:v>
                </c:pt>
                <c:pt idx="3">
                  <c:v>1.097</c:v>
                </c:pt>
                <c:pt idx="4">
                  <c:v>1.6910000000000001</c:v>
                </c:pt>
                <c:pt idx="5">
                  <c:v>1.8919999999999997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'non-medline'!$C$1</c:f>
              <c:strCache>
                <c:ptCount val="1"/>
                <c:pt idx="0">
                  <c:v>JGO</c:v>
                </c:pt>
              </c:strCache>
            </c:strRef>
          </c:tx>
          <c:spPr>
            <a:ln w="92075"/>
          </c:spPr>
          <c:marker>
            <c:symbol val="none"/>
          </c:marker>
          <c:cat>
            <c:numRef>
              <c:f>'non-medline'!$A$2:$A$7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'non-medline'!$C$2:$C$7</c:f>
              <c:numCache>
                <c:formatCode>General</c:formatCode>
                <c:ptCount val="6"/>
                <c:pt idx="0">
                  <c:v>1.0101010000000001E-2</c:v>
                </c:pt>
                <c:pt idx="1">
                  <c:v>0</c:v>
                </c:pt>
                <c:pt idx="2">
                  <c:v>0.12087912100000002</c:v>
                </c:pt>
                <c:pt idx="3">
                  <c:v>0.803921569</c:v>
                </c:pt>
                <c:pt idx="4">
                  <c:v>1.4889999999999999</c:v>
                </c:pt>
                <c:pt idx="5">
                  <c:v>1.73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'non-medline'!$D$1</c:f>
              <c:strCache>
                <c:ptCount val="1"/>
                <c:pt idx="0">
                  <c:v>CRT</c:v>
                </c:pt>
              </c:strCache>
            </c:strRef>
          </c:tx>
          <c:spPr>
            <a:ln w="92075"/>
          </c:spPr>
          <c:marker>
            <c:symbol val="none"/>
          </c:marker>
          <c:cat>
            <c:numRef>
              <c:f>'non-medline'!$A$2:$A$7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'non-medline'!$D$2:$D$7</c:f>
              <c:numCache>
                <c:formatCode>General</c:formatCode>
                <c:ptCount val="6"/>
                <c:pt idx="0">
                  <c:v>0.24000000000000002</c:v>
                </c:pt>
                <c:pt idx="1">
                  <c:v>0.14864864899999999</c:v>
                </c:pt>
                <c:pt idx="2">
                  <c:v>0.23611111100000001</c:v>
                </c:pt>
                <c:pt idx="3">
                  <c:v>0.76923076899999998</c:v>
                </c:pt>
                <c:pt idx="4">
                  <c:v>1.7249999999999999</c:v>
                </c:pt>
                <c:pt idx="5">
                  <c:v>1.9620000000000002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'non-medline'!$E$1</c:f>
              <c:strCache>
                <c:ptCount val="1"/>
                <c:pt idx="0">
                  <c:v>JKNS</c:v>
                </c:pt>
              </c:strCache>
            </c:strRef>
          </c:tx>
          <c:spPr>
            <a:ln w="92075"/>
          </c:spPr>
          <c:marker>
            <c:symbol val="none"/>
          </c:marker>
          <c:cat>
            <c:numRef>
              <c:f>'non-medline'!$A$2:$A$7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'non-medline'!$E$2:$E$7</c:f>
              <c:numCache>
                <c:formatCode>General</c:formatCode>
                <c:ptCount val="6"/>
                <c:pt idx="0">
                  <c:v>2.6595740000000005E-3</c:v>
                </c:pt>
                <c:pt idx="1">
                  <c:v>4.533333300000001E-2</c:v>
                </c:pt>
                <c:pt idx="2">
                  <c:v>7.5528701000000004E-2</c:v>
                </c:pt>
                <c:pt idx="3">
                  <c:v>0.6070000000000001</c:v>
                </c:pt>
                <c:pt idx="4">
                  <c:v>0.60400000000000009</c:v>
                </c:pt>
                <c:pt idx="5">
                  <c:v>0.55600000000000005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'non-medline'!$F$1</c:f>
              <c:strCache>
                <c:ptCount val="1"/>
                <c:pt idx="0">
                  <c:v>KJPP</c:v>
                </c:pt>
              </c:strCache>
            </c:strRef>
          </c:tx>
          <c:spPr>
            <a:ln w="92075"/>
          </c:spPr>
          <c:marker>
            <c:symbol val="none"/>
          </c:marker>
          <c:cat>
            <c:numRef>
              <c:f>'non-medline'!$A$2:$A$7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'non-medline'!$F$2:$F$7</c:f>
              <c:numCache>
                <c:formatCode>General</c:formatCode>
                <c:ptCount val="6"/>
                <c:pt idx="0">
                  <c:v>5.7692308000000005E-2</c:v>
                </c:pt>
                <c:pt idx="1">
                  <c:v>0.10869565200000003</c:v>
                </c:pt>
                <c:pt idx="2">
                  <c:v>0.14285714299999999</c:v>
                </c:pt>
                <c:pt idx="3">
                  <c:v>0.47600000000000003</c:v>
                </c:pt>
                <c:pt idx="4">
                  <c:v>0.96400000000000008</c:v>
                </c:pt>
                <c:pt idx="5">
                  <c:v>1</c:v>
                </c:pt>
              </c:numCache>
            </c:numRef>
          </c:val>
          <c:smooth val="0"/>
        </c:ser>
        <c:ser>
          <c:idx val="6"/>
          <c:order val="5"/>
          <c:tx>
            <c:strRef>
              <c:f>'non-medline'!$G$1</c:f>
              <c:strCache>
                <c:ptCount val="1"/>
                <c:pt idx="0">
                  <c:v>KCJ</c:v>
                </c:pt>
              </c:strCache>
            </c:strRef>
          </c:tx>
          <c:spPr>
            <a:ln w="92075"/>
          </c:spPr>
          <c:marker>
            <c:symbol val="none"/>
          </c:marker>
          <c:cat>
            <c:numRef>
              <c:f>'non-medline'!$A$2:$A$7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'non-medline'!$G$2:$G$7</c:f>
              <c:numCache>
                <c:formatCode>General</c:formatCode>
                <c:ptCount val="6"/>
                <c:pt idx="0">
                  <c:v>1.5325670000000001E-2</c:v>
                </c:pt>
                <c:pt idx="1">
                  <c:v>1.7167381999999998E-2</c:v>
                </c:pt>
                <c:pt idx="2">
                  <c:v>1.7857142999999999E-2</c:v>
                </c:pt>
                <c:pt idx="3">
                  <c:v>0.12328767100000002</c:v>
                </c:pt>
                <c:pt idx="4">
                  <c:v>0.39700000000000008</c:v>
                </c:pt>
                <c:pt idx="5">
                  <c:v>0.57900000000000007</c:v>
                </c:pt>
              </c:numCache>
            </c:numRef>
          </c:val>
          <c:smooth val="0"/>
        </c:ser>
        <c:ser>
          <c:idx val="7"/>
          <c:order val="6"/>
          <c:tx>
            <c:strRef>
              <c:f>'non-medline'!$H$1</c:f>
              <c:strCache>
                <c:ptCount val="1"/>
                <c:pt idx="0">
                  <c:v>PI</c:v>
                </c:pt>
              </c:strCache>
            </c:strRef>
          </c:tx>
          <c:spPr>
            <a:ln w="92075"/>
          </c:spPr>
          <c:marker>
            <c:symbol val="none"/>
          </c:marker>
          <c:cat>
            <c:numRef>
              <c:f>'non-medline'!$A$2:$A$7</c:f>
              <c:numCache>
                <c:formatCode>General</c:formatCod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</c:numCache>
            </c:numRef>
          </c:cat>
          <c:val>
            <c:numRef>
              <c:f>'non-medline'!$H$2:$H$7</c:f>
              <c:numCache>
                <c:formatCode>General</c:formatCode>
                <c:ptCount val="6"/>
                <c:pt idx="0">
                  <c:v>2.0833333000000006E-2</c:v>
                </c:pt>
                <c:pt idx="1">
                  <c:v>0.23404255299999999</c:v>
                </c:pt>
                <c:pt idx="2">
                  <c:v>0.21311475399999999</c:v>
                </c:pt>
                <c:pt idx="3">
                  <c:v>0.221</c:v>
                </c:pt>
                <c:pt idx="4">
                  <c:v>0.99</c:v>
                </c:pt>
                <c:pt idx="5">
                  <c:v>1.0549999999999997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972288"/>
        <c:axId val="196233472"/>
      </c:lineChart>
      <c:catAx>
        <c:axId val="2089722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  <a:endParaRPr lang="ko-KR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96233472"/>
        <c:crosses val="autoZero"/>
        <c:auto val="1"/>
        <c:lblAlgn val="ctr"/>
        <c:lblOffset val="100"/>
        <c:noMultiLvlLbl val="0"/>
      </c:catAx>
      <c:valAx>
        <c:axId val="1962334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Impact factor</a:t>
                </a:r>
                <a:endParaRPr lang="ko-KR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972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 b="1" i="0" baseline="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8FB84-756B-4CF1-A63F-0CA7622EEB52}" type="datetimeFigureOut">
              <a:rPr lang="ko-KR" altLang="en-US" smtClean="0"/>
              <a:t>2015-10-23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2E13F-EC95-4373-BEA1-8968DC83FC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241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E3450-7A6B-4C6E-891D-C8ECD939B5E7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253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3AAC-B0F2-4970-A31F-C2B1BECAF687}" type="datetimeFigureOut">
              <a:rPr lang="ko-KR" altLang="en-US" smtClean="0"/>
              <a:t>2015-10-23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4F21-22D1-4D90-9326-C44579F7CB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045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3AAC-B0F2-4970-A31F-C2B1BECAF687}" type="datetimeFigureOut">
              <a:rPr lang="ko-KR" altLang="en-US" smtClean="0"/>
              <a:t>2015-10-23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4F21-22D1-4D90-9326-C44579F7CB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703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3AAC-B0F2-4970-A31F-C2B1BECAF687}" type="datetimeFigureOut">
              <a:rPr lang="ko-KR" altLang="en-US" smtClean="0"/>
              <a:t>2015-10-23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4F21-22D1-4D90-9326-C44579F7CB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359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3AAC-B0F2-4970-A31F-C2B1BECAF687}" type="datetimeFigureOut">
              <a:rPr lang="ko-KR" altLang="en-US" smtClean="0"/>
              <a:t>2015-10-23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4F21-22D1-4D90-9326-C44579F7CB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72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3AAC-B0F2-4970-A31F-C2B1BECAF687}" type="datetimeFigureOut">
              <a:rPr lang="ko-KR" altLang="en-US" smtClean="0"/>
              <a:t>2015-10-23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4F21-22D1-4D90-9326-C44579F7CB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576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3AAC-B0F2-4970-A31F-C2B1BECAF687}" type="datetimeFigureOut">
              <a:rPr lang="ko-KR" altLang="en-US" smtClean="0"/>
              <a:t>2015-10-23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4F21-22D1-4D90-9326-C44579F7CB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798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3AAC-B0F2-4970-A31F-C2B1BECAF687}" type="datetimeFigureOut">
              <a:rPr lang="ko-KR" altLang="en-US" smtClean="0"/>
              <a:t>2015-10-23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4F21-22D1-4D90-9326-C44579F7CB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750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3AAC-B0F2-4970-A31F-C2B1BECAF687}" type="datetimeFigureOut">
              <a:rPr lang="ko-KR" altLang="en-US" smtClean="0"/>
              <a:t>2015-10-23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4F21-22D1-4D90-9326-C44579F7CB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08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3AAC-B0F2-4970-A31F-C2B1BECAF687}" type="datetimeFigureOut">
              <a:rPr lang="ko-KR" altLang="en-US" smtClean="0"/>
              <a:t>2015-10-23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4F21-22D1-4D90-9326-C44579F7CB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358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3AAC-B0F2-4970-A31F-C2B1BECAF687}" type="datetimeFigureOut">
              <a:rPr lang="ko-KR" altLang="en-US" smtClean="0"/>
              <a:t>2015-10-23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4F21-22D1-4D90-9326-C44579F7CB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41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73AAC-B0F2-4970-A31F-C2B1BECAF687}" type="datetimeFigureOut">
              <a:rPr lang="ko-KR" altLang="en-US" smtClean="0"/>
              <a:t>2015-10-23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74F21-22D1-4D90-9326-C44579F7CB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842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73AAC-B0F2-4970-A31F-C2B1BECAF687}" type="datetimeFigureOut">
              <a:rPr lang="ko-KR" altLang="en-US" smtClean="0"/>
              <a:t>2015-10-23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74F21-22D1-4D90-9326-C44579F7CB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696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pyright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hr-irsc.gc.ca/e/193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02659" y="1122363"/>
            <a:ext cx="9565341" cy="2387600"/>
          </a:xfrm>
        </p:spPr>
        <p:txBody>
          <a:bodyPr>
            <a:normAutofit fontScale="90000"/>
          </a:bodyPr>
          <a:lstStyle/>
          <a:p>
            <a:r>
              <a:rPr lang="ko-KR" altLang="en-US" b="1" dirty="0">
                <a:solidFill>
                  <a:srgbClr val="C00000"/>
                </a:solidFill>
              </a:rPr>
              <a:t>학술지 저작권의 이해 및 동향 </a:t>
            </a:r>
            <a:r>
              <a:rPr lang="ko-KR" altLang="en-US" b="1" dirty="0"/>
              <a:t/>
            </a:r>
            <a:br>
              <a:rPr lang="ko-KR" altLang="en-US" b="1" dirty="0"/>
            </a:b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b="1" dirty="0" err="1">
                <a:solidFill>
                  <a:srgbClr val="00B050"/>
                </a:solidFill>
              </a:rPr>
              <a:t>허선</a:t>
            </a:r>
            <a:r>
              <a:rPr lang="ko-KR" altLang="en-US" b="1" dirty="0">
                <a:solidFill>
                  <a:srgbClr val="00B050"/>
                </a:solidFill>
              </a:rPr>
              <a:t> </a:t>
            </a:r>
            <a:endParaRPr lang="en-US" altLang="ko-KR" b="1" dirty="0" smtClean="0">
              <a:solidFill>
                <a:srgbClr val="00B050"/>
              </a:solidFill>
            </a:endParaRPr>
          </a:p>
          <a:p>
            <a:r>
              <a:rPr lang="ko-KR" altLang="en-US" b="1" dirty="0" smtClean="0">
                <a:solidFill>
                  <a:srgbClr val="7030A0"/>
                </a:solidFill>
              </a:rPr>
              <a:t>한림의대 </a:t>
            </a:r>
            <a:r>
              <a:rPr lang="ko-KR" altLang="en-US" b="1" dirty="0" err="1" smtClean="0">
                <a:solidFill>
                  <a:srgbClr val="7030A0"/>
                </a:solidFill>
              </a:rPr>
              <a:t>기생충학</a:t>
            </a:r>
            <a:endParaRPr lang="ko-KR" altLang="en-US" b="1" dirty="0">
              <a:solidFill>
                <a:srgbClr val="7030A0"/>
              </a:solidFill>
            </a:endParaRPr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9807" y="5565912"/>
            <a:ext cx="93400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0"/>
            <a:r>
              <a:rPr lang="en-US" altLang="ko-KR" dirty="0"/>
              <a:t>2015</a:t>
            </a:r>
            <a:r>
              <a:rPr lang="ko-KR" altLang="en-US" dirty="0"/>
              <a:t>년 </a:t>
            </a:r>
            <a:r>
              <a:rPr lang="en-US" altLang="ko-KR" dirty="0"/>
              <a:t>OAK(Open Access Korea) </a:t>
            </a:r>
            <a:r>
              <a:rPr lang="ko-KR" altLang="en-US" dirty="0" err="1"/>
              <a:t>컨퍼런스</a:t>
            </a:r>
            <a:endParaRPr lang="ko-KR" altLang="en-US" dirty="0"/>
          </a:p>
          <a:p>
            <a:pPr fontAlgn="base" latinLnBrk="0"/>
            <a:r>
              <a:rPr lang="ko-KR" altLang="en-US" dirty="0"/>
              <a:t>의제</a:t>
            </a:r>
            <a:r>
              <a:rPr lang="en-US" altLang="ko-KR" dirty="0"/>
              <a:t>: OA(Open Access) </a:t>
            </a:r>
            <a:r>
              <a:rPr lang="ko-KR" altLang="en-US" dirty="0"/>
              <a:t>활성화를 위한 저작권의 이해</a:t>
            </a:r>
          </a:p>
          <a:p>
            <a:pPr fontAlgn="base" latinLnBrk="0"/>
            <a:r>
              <a:rPr lang="ko-KR" altLang="en-US" dirty="0"/>
              <a:t>◦ 일시 </a:t>
            </a:r>
            <a:r>
              <a:rPr lang="en-US" altLang="ko-KR" dirty="0"/>
              <a:t>: 2015</a:t>
            </a:r>
            <a:r>
              <a:rPr lang="ko-KR" altLang="en-US" dirty="0"/>
              <a:t>년 </a:t>
            </a:r>
            <a:r>
              <a:rPr lang="en-US" altLang="ko-KR" dirty="0"/>
              <a:t>10</a:t>
            </a:r>
            <a:r>
              <a:rPr lang="ko-KR" altLang="en-US" dirty="0"/>
              <a:t>월 </a:t>
            </a:r>
            <a:r>
              <a:rPr lang="en-US" altLang="ko-KR" dirty="0"/>
              <a:t>27</a:t>
            </a:r>
            <a:r>
              <a:rPr lang="ko-KR" altLang="en-US" dirty="0"/>
              <a:t>일</a:t>
            </a:r>
            <a:r>
              <a:rPr lang="en-US" altLang="ko-KR" dirty="0"/>
              <a:t>(</a:t>
            </a:r>
            <a:r>
              <a:rPr lang="ko-KR" altLang="en-US" dirty="0"/>
              <a:t>화</a:t>
            </a:r>
            <a:r>
              <a:rPr lang="en-US" altLang="ko-KR" dirty="0"/>
              <a:t>) 15:40 – 16:20 (40</a:t>
            </a:r>
            <a:r>
              <a:rPr lang="ko-KR" altLang="en-US" dirty="0"/>
              <a:t>분</a:t>
            </a:r>
            <a:r>
              <a:rPr lang="en-US" altLang="ko-KR" dirty="0"/>
              <a:t>, 25</a:t>
            </a:r>
            <a:r>
              <a:rPr lang="ko-KR" altLang="en-US" dirty="0"/>
              <a:t>분 발표</a:t>
            </a:r>
            <a:r>
              <a:rPr lang="en-US" altLang="ko-KR" dirty="0"/>
              <a:t>, 15</a:t>
            </a:r>
            <a:r>
              <a:rPr lang="ko-KR" altLang="en-US" dirty="0"/>
              <a:t>분 질의 응답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 latinLnBrk="0"/>
            <a:r>
              <a:rPr lang="ko-KR" altLang="en-US" dirty="0"/>
              <a:t>◦ 장소 </a:t>
            </a:r>
            <a:r>
              <a:rPr lang="en-US" altLang="ko-KR" dirty="0"/>
              <a:t>: </a:t>
            </a:r>
            <a:r>
              <a:rPr lang="ko-KR" altLang="en-US" dirty="0"/>
              <a:t>국립중앙도서관 국제회의장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25793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solidFill>
                  <a:srgbClr val="0070C0"/>
                </a:solidFill>
              </a:rPr>
              <a:t>국제 상업 출판사 저작권 </a:t>
            </a:r>
            <a:r>
              <a:rPr lang="ko-KR" altLang="en-US" b="1" dirty="0" smtClean="0">
                <a:solidFill>
                  <a:srgbClr val="0070C0"/>
                </a:solidFill>
              </a:rPr>
              <a:t>정책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30306" y="1635162"/>
            <a:ext cx="11564470" cy="488397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sz="3200" b="1" dirty="0"/>
              <a:t>무역관련 지적재산권에 관한 협정</a:t>
            </a:r>
            <a:r>
              <a:rPr lang="en-US" altLang="ko-KR" sz="3200" b="1" dirty="0"/>
              <a:t>(Agreement on Trade-Related Aspects of Intellectual Property Rights)</a:t>
            </a:r>
          </a:p>
          <a:p>
            <a:pPr>
              <a:lnSpc>
                <a:spcPct val="120000"/>
              </a:lnSpc>
            </a:pPr>
            <a:r>
              <a:rPr lang="ko-KR" altLang="en-US" sz="3200" b="1" dirty="0" err="1" smtClean="0"/>
              <a:t>베른</a:t>
            </a:r>
            <a:r>
              <a:rPr lang="ko-KR" altLang="en-US" sz="3200" b="1" dirty="0" smtClean="0"/>
              <a:t> </a:t>
            </a:r>
            <a:r>
              <a:rPr lang="ko-KR" altLang="en-US" sz="3200" b="1" dirty="0"/>
              <a:t>협약</a:t>
            </a:r>
            <a:r>
              <a:rPr lang="en-US" altLang="ko-KR" sz="3200" b="1" dirty="0"/>
              <a:t>(Berne Convention for the Protection of Literary and Artistic Works)</a:t>
            </a:r>
          </a:p>
          <a:p>
            <a:pPr>
              <a:lnSpc>
                <a:spcPct val="120000"/>
              </a:lnSpc>
            </a:pPr>
            <a:r>
              <a:rPr lang="ko-KR" altLang="en-US" sz="3200" b="1" dirty="0" smtClean="0">
                <a:solidFill>
                  <a:srgbClr val="7030A0"/>
                </a:solidFill>
              </a:rPr>
              <a:t>저작권 수입</a:t>
            </a:r>
            <a:endParaRPr lang="en-US" altLang="ko-KR" sz="3200" b="1" dirty="0" smtClean="0">
              <a:solidFill>
                <a:srgbClr val="7030A0"/>
              </a:solidFill>
            </a:endParaRPr>
          </a:p>
          <a:p>
            <a:pPr marL="514350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sz="3200" b="1" dirty="0" smtClean="0"/>
              <a:t>도서관 구독료</a:t>
            </a:r>
            <a:endParaRPr lang="en-US" altLang="ko-KR" sz="3200" b="1" dirty="0" smtClean="0"/>
          </a:p>
          <a:p>
            <a:pPr marL="514350" indent="-514350">
              <a:lnSpc>
                <a:spcPct val="120000"/>
              </a:lnSpc>
              <a:buFont typeface="+mj-ea"/>
              <a:buAutoNum type="circleNumDbPlain"/>
            </a:pPr>
            <a:r>
              <a:rPr lang="en-US" altLang="ko-KR" sz="3200" b="1" dirty="0"/>
              <a:t>Copyright Clearance </a:t>
            </a:r>
            <a:r>
              <a:rPr lang="en-US" altLang="ko-KR" sz="3200" b="1" dirty="0" smtClean="0"/>
              <a:t>Center (</a:t>
            </a:r>
            <a:r>
              <a:rPr lang="en-US" altLang="ko-KR" sz="3200" b="1" dirty="0" smtClean="0">
                <a:hlinkClick r:id="rId2"/>
              </a:rPr>
              <a:t>http</a:t>
            </a:r>
            <a:r>
              <a:rPr lang="en-US" altLang="ko-KR" sz="3200" b="1" dirty="0">
                <a:hlinkClick r:id="rId2"/>
              </a:rPr>
              <a:t>://www.copyright.com</a:t>
            </a:r>
            <a:r>
              <a:rPr lang="en-US" altLang="ko-KR" sz="3200" b="1" dirty="0" smtClean="0">
                <a:hlinkClick r:id="rId2"/>
              </a:rPr>
              <a:t>/</a:t>
            </a:r>
            <a:r>
              <a:rPr lang="en-US" altLang="ko-KR" sz="3200" b="1" dirty="0" smtClean="0"/>
              <a:t>) </a:t>
            </a:r>
            <a:r>
              <a:rPr lang="ko-KR" altLang="en-US" sz="3200" b="1" dirty="0" smtClean="0"/>
              <a:t>통</a:t>
            </a:r>
            <a:r>
              <a:rPr lang="ko-KR" altLang="en-US" sz="3200" b="1" dirty="0"/>
              <a:t>한</a:t>
            </a:r>
            <a:r>
              <a:rPr lang="ko-KR" altLang="en-US" sz="3200" b="1" dirty="0" smtClean="0"/>
              <a:t> 수입</a:t>
            </a:r>
            <a:endParaRPr lang="en-US" altLang="ko-KR" sz="3200" b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3200" b="1" dirty="0" smtClean="0">
                <a:solidFill>
                  <a:srgbClr val="7030A0"/>
                </a:solidFill>
              </a:rPr>
              <a:t>Article processing charge </a:t>
            </a:r>
            <a:r>
              <a:rPr lang="ko-KR" altLang="en-US" sz="3200" b="1" dirty="0" smtClean="0">
                <a:solidFill>
                  <a:srgbClr val="7030A0"/>
                </a:solidFill>
              </a:rPr>
              <a:t>수입</a:t>
            </a:r>
            <a:endParaRPr lang="en-US" altLang="ko-KR" sz="3200" b="1" dirty="0" smtClean="0">
              <a:solidFill>
                <a:srgbClr val="7030A0"/>
              </a:solidFill>
            </a:endParaRPr>
          </a:p>
          <a:p>
            <a:pPr marL="514350" indent="-514350">
              <a:lnSpc>
                <a:spcPct val="120000"/>
              </a:lnSpc>
              <a:buFont typeface="+mj-ea"/>
              <a:buAutoNum type="circleNumDbPlain"/>
            </a:pPr>
            <a:r>
              <a:rPr lang="en-US" sz="3200" b="1" dirty="0"/>
              <a:t>Open Access Journal </a:t>
            </a:r>
            <a:r>
              <a:rPr lang="ko-KR" altLang="en-US" sz="3200" b="1" dirty="0" smtClean="0"/>
              <a:t>발행</a:t>
            </a:r>
            <a:r>
              <a:rPr lang="en-US" altLang="ko-KR" sz="3200" b="1" dirty="0" smtClean="0"/>
              <a:t> –</a:t>
            </a:r>
            <a:r>
              <a:rPr lang="en-US" altLang="ko-KR" sz="3200" b="1" dirty="0" err="1" smtClean="0"/>
              <a:t>SpringerPlus</a:t>
            </a:r>
            <a:r>
              <a:rPr lang="en-US" altLang="ko-KR" sz="3200" b="1" dirty="0" smtClean="0"/>
              <a:t>, </a:t>
            </a:r>
            <a:r>
              <a:rPr lang="en-US" altLang="ko-KR" sz="3200" b="1" dirty="0" err="1" smtClean="0"/>
              <a:t>eBioMedicine</a:t>
            </a:r>
            <a:r>
              <a:rPr lang="en-US" altLang="ko-KR" sz="3200" b="1" dirty="0" smtClean="0"/>
              <a:t>, </a:t>
            </a:r>
            <a:r>
              <a:rPr lang="en-US" altLang="ko-KR" sz="3200" b="1" dirty="0" err="1" smtClean="0"/>
              <a:t>PLoS</a:t>
            </a:r>
            <a:r>
              <a:rPr lang="en-US" altLang="ko-KR" sz="3200" b="1" dirty="0" smtClean="0"/>
              <a:t> One</a:t>
            </a:r>
          </a:p>
          <a:p>
            <a:pPr marL="514350" indent="-51435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sz="3200" b="1" dirty="0" smtClean="0"/>
              <a:t>논문 별 </a:t>
            </a:r>
            <a:r>
              <a:rPr lang="en-US" altLang="ko-KR" sz="3200" b="1" dirty="0" smtClean="0"/>
              <a:t>open access –</a:t>
            </a:r>
            <a:r>
              <a:rPr lang="ko-KR" altLang="en-US" sz="3200" b="1" dirty="0" smtClean="0"/>
              <a:t>편당 </a:t>
            </a:r>
            <a:r>
              <a:rPr lang="en-US" altLang="ko-KR" sz="3200" b="1" dirty="0" smtClean="0"/>
              <a:t>3,000</a:t>
            </a:r>
            <a:r>
              <a:rPr lang="ko-KR" altLang="en-US" sz="3200" b="1" dirty="0" smtClean="0"/>
              <a:t>불 </a:t>
            </a:r>
            <a:endParaRPr lang="en-US" sz="3200" b="1" dirty="0"/>
          </a:p>
          <a:p>
            <a:pPr marL="0" indent="0">
              <a:buNone/>
            </a:pPr>
            <a:endParaRPr lang="en-US" altLang="ko-KR" sz="3200" b="1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4615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43317" y="188577"/>
            <a:ext cx="8229600" cy="1478858"/>
          </a:xfrm>
        </p:spPr>
        <p:txBody>
          <a:bodyPr>
            <a:normAutofit/>
          </a:bodyPr>
          <a:lstStyle/>
          <a:p>
            <a:r>
              <a:rPr lang="ko-KR" altLang="en-US" b="1" dirty="0" smtClean="0">
                <a:solidFill>
                  <a:srgbClr val="0070C0"/>
                </a:solidFill>
              </a:rPr>
              <a:t>외국의 공개접근</a:t>
            </a:r>
            <a:r>
              <a:rPr lang="en-US" altLang="ko-KR" b="1" dirty="0" smtClean="0">
                <a:solidFill>
                  <a:srgbClr val="0070C0"/>
                </a:solidFill>
              </a:rPr>
              <a:t>/</a:t>
            </a:r>
            <a:r>
              <a:rPr lang="ko-KR" altLang="en-US" b="1" dirty="0" smtClean="0">
                <a:solidFill>
                  <a:srgbClr val="0070C0"/>
                </a:solidFill>
              </a:rPr>
              <a:t>공공접근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742428"/>
              </p:ext>
            </p:extLst>
          </p:nvPr>
        </p:nvGraphicFramePr>
        <p:xfrm>
          <a:off x="408790" y="1602892"/>
          <a:ext cx="11532197" cy="5039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8982"/>
                <a:gridCol w="6741161"/>
                <a:gridCol w="1581027"/>
                <a:gridCol w="1581027"/>
              </a:tblGrid>
              <a:tr h="63494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>
                          <a:solidFill>
                            <a:srgbClr val="FFC000"/>
                          </a:solidFill>
                        </a:rPr>
                        <a:t>Country</a:t>
                      </a:r>
                      <a:endParaRPr lang="ko-KR" alt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>
                          <a:solidFill>
                            <a:srgbClr val="FFC000"/>
                          </a:solidFill>
                        </a:rPr>
                        <a:t>Content</a:t>
                      </a:r>
                      <a:endParaRPr lang="ko-KR" alt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>
                          <a:solidFill>
                            <a:srgbClr val="FFC000"/>
                          </a:solidFill>
                        </a:rPr>
                        <a:t>Type</a:t>
                      </a:r>
                      <a:endParaRPr lang="ko-KR" alt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>
                          <a:solidFill>
                            <a:srgbClr val="FFC000"/>
                          </a:solidFill>
                        </a:rPr>
                        <a:t>Launch</a:t>
                      </a:r>
                      <a:r>
                        <a:rPr lang="en-US" altLang="ko-KR" sz="2400" b="1" baseline="0" dirty="0" smtClean="0">
                          <a:solidFill>
                            <a:srgbClr val="FFC000"/>
                          </a:solidFill>
                        </a:rPr>
                        <a:t>ing</a:t>
                      </a:r>
                      <a:endParaRPr lang="ko-KR" alt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7550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USA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 smtClean="0"/>
                        <a:t>NIH</a:t>
                      </a:r>
                      <a:r>
                        <a:rPr lang="en-US" altLang="ko-KR" sz="2400" b="1" baseline="0" dirty="0" smtClean="0"/>
                        <a:t> </a:t>
                      </a:r>
                      <a:r>
                        <a:rPr lang="ko-KR" altLang="en-US" sz="2400" b="1" baseline="0" dirty="0" smtClean="0"/>
                        <a:t>연구비 받은 논문</a:t>
                      </a:r>
                      <a:r>
                        <a:rPr lang="en-US" altLang="ko-KR" sz="2400" b="1" dirty="0" smtClean="0"/>
                        <a:t>PMC </a:t>
                      </a:r>
                      <a:r>
                        <a:rPr lang="ko-KR" altLang="en-US" sz="2400" b="1" dirty="0" smtClean="0"/>
                        <a:t>기탁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dirty="0" smtClean="0"/>
                        <a:t>공공접근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2009</a:t>
                      </a:r>
                      <a:endParaRPr lang="ko-KR" altLang="en-US" sz="2400" b="1" dirty="0"/>
                    </a:p>
                  </a:txBody>
                  <a:tcPr/>
                </a:tc>
              </a:tr>
              <a:tr h="634942">
                <a:tc>
                  <a:txBody>
                    <a:bodyPr/>
                    <a:lstStyle/>
                    <a:p>
                      <a:pPr latinLnBrk="1"/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 smtClean="0"/>
                        <a:t>NSF</a:t>
                      </a:r>
                      <a:r>
                        <a:rPr lang="en-US" altLang="ko-KR" sz="2400" b="1" baseline="0" dirty="0" smtClean="0"/>
                        <a:t>, DOE </a:t>
                      </a:r>
                      <a:r>
                        <a:rPr lang="ko-KR" altLang="en-US" sz="2400" b="1" baseline="0" dirty="0" smtClean="0"/>
                        <a:t>연구비 받은 논문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dirty="0" smtClean="0"/>
                        <a:t>공공접근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2013</a:t>
                      </a:r>
                      <a:endParaRPr lang="ko-KR" altLang="en-US" sz="2400" b="1" dirty="0"/>
                    </a:p>
                  </a:txBody>
                  <a:tcPr/>
                </a:tc>
              </a:tr>
              <a:tr h="109592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Canada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>
                          <a:hlinkClick r:id="rId2"/>
                        </a:rPr>
                        <a:t>Canadian Institutes of Health Research</a:t>
                      </a:r>
                      <a:r>
                        <a:rPr lang="en-US" altLang="ko-KR" sz="2400" b="1" dirty="0" smtClean="0"/>
                        <a:t> </a:t>
                      </a:r>
                      <a:r>
                        <a:rPr lang="ko-KR" altLang="en-US" sz="2400" b="1" baseline="0" dirty="0" smtClean="0"/>
                        <a:t> 연구비 받은 논문  </a:t>
                      </a:r>
                      <a:r>
                        <a:rPr lang="en-US" altLang="ko-KR" sz="2400" b="1" baseline="0" dirty="0" smtClean="0"/>
                        <a:t>Canada PMC </a:t>
                      </a:r>
                      <a:r>
                        <a:rPr lang="ko-KR" altLang="en-US" sz="2400" b="1" baseline="0" dirty="0" smtClean="0"/>
                        <a:t>기탁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dirty="0" smtClean="0"/>
                        <a:t>공공접근</a:t>
                      </a:r>
                      <a:endParaRPr lang="en-US" altLang="ko-KR" sz="2400" b="1" dirty="0" smtClean="0"/>
                    </a:p>
                    <a:p>
                      <a:pPr latinLnBrk="1"/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2009</a:t>
                      </a:r>
                      <a:endParaRPr lang="ko-KR" altLang="en-US" sz="2400" b="1" dirty="0"/>
                    </a:p>
                  </a:txBody>
                  <a:tcPr/>
                </a:tc>
              </a:tr>
              <a:tr h="109592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UK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err="1" smtClean="0"/>
                        <a:t>Wellcome</a:t>
                      </a:r>
                      <a:r>
                        <a:rPr lang="en-US" altLang="ko-KR" sz="2400" b="1" dirty="0" smtClean="0"/>
                        <a:t> Trust, Research</a:t>
                      </a:r>
                      <a:r>
                        <a:rPr lang="en-US" altLang="ko-KR" sz="2400" b="1" baseline="0" dirty="0" smtClean="0"/>
                        <a:t> Councils UK </a:t>
                      </a:r>
                      <a:r>
                        <a:rPr lang="ko-KR" altLang="en-US" sz="2400" b="1" baseline="0" dirty="0" smtClean="0"/>
                        <a:t>등에서  공공연구비 받은 논문 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dirty="0" smtClean="0"/>
                        <a:t>공공접근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2013</a:t>
                      </a:r>
                      <a:endParaRPr lang="ko-KR" altLang="en-US" sz="2400" b="1" dirty="0"/>
                    </a:p>
                  </a:txBody>
                  <a:tcPr/>
                </a:tc>
              </a:tr>
              <a:tr h="63494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Sweden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dirty="0" smtClean="0"/>
                        <a:t>정부나 공공기관의 연구비를 지원받은 연구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dirty="0" smtClean="0"/>
                        <a:t>공공접근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2010</a:t>
                      </a:r>
                      <a:endParaRPr lang="ko-KR" alt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5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448740"/>
              </p:ext>
            </p:extLst>
          </p:nvPr>
        </p:nvGraphicFramePr>
        <p:xfrm>
          <a:off x="838200" y="666976"/>
          <a:ext cx="10515600" cy="5875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513"/>
                <a:gridCol w="5228216"/>
                <a:gridCol w="1818043"/>
                <a:gridCol w="1897828"/>
              </a:tblGrid>
              <a:tr h="46287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>
                          <a:solidFill>
                            <a:srgbClr val="FFC000"/>
                          </a:solidFill>
                        </a:rPr>
                        <a:t>Country</a:t>
                      </a:r>
                      <a:endParaRPr lang="ko-KR" alt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>
                          <a:solidFill>
                            <a:srgbClr val="FFC000"/>
                          </a:solidFill>
                        </a:rPr>
                        <a:t>Content</a:t>
                      </a:r>
                      <a:endParaRPr lang="ko-KR" alt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>
                          <a:solidFill>
                            <a:srgbClr val="FFC000"/>
                          </a:solidFill>
                        </a:rPr>
                        <a:t>Type</a:t>
                      </a:r>
                      <a:endParaRPr lang="ko-KR" alt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>
                          <a:solidFill>
                            <a:srgbClr val="FFC000"/>
                          </a:solidFill>
                        </a:rPr>
                        <a:t>Launch</a:t>
                      </a:r>
                      <a:r>
                        <a:rPr lang="en-US" altLang="ko-KR" sz="2400" b="1" baseline="0" dirty="0" smtClean="0">
                          <a:solidFill>
                            <a:srgbClr val="FFC000"/>
                          </a:solidFill>
                        </a:rPr>
                        <a:t>ing</a:t>
                      </a:r>
                      <a:endParaRPr lang="ko-KR" alt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148374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Germany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i="1" dirty="0" smtClean="0"/>
                        <a:t>German</a:t>
                      </a:r>
                      <a:r>
                        <a:rPr lang="en-US" altLang="ko-KR" sz="2400" b="1" dirty="0" smtClean="0"/>
                        <a:t> Research Foundation (DFG) </a:t>
                      </a:r>
                      <a:r>
                        <a:rPr lang="ko-KR" altLang="en-US" sz="2400" b="1" dirty="0" smtClean="0"/>
                        <a:t>등 정부나 공공기관</a:t>
                      </a:r>
                      <a:r>
                        <a:rPr lang="en-US" altLang="ko-KR" sz="2400" b="1" dirty="0" smtClean="0"/>
                        <a:t> </a:t>
                      </a:r>
                      <a:r>
                        <a:rPr lang="ko-KR" altLang="en-US" sz="2400" b="1" dirty="0" smtClean="0"/>
                        <a:t>지원받은 논문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dirty="0" smtClean="0"/>
                        <a:t>공공접근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2013</a:t>
                      </a:r>
                      <a:endParaRPr lang="ko-KR" altLang="en-US" sz="2400" b="1" dirty="0"/>
                    </a:p>
                  </a:txBody>
                  <a:tcPr/>
                </a:tc>
              </a:tr>
              <a:tr h="79893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Italy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dirty="0" smtClean="0"/>
                        <a:t>정부 등 공공기관 연구비 지원 받은 논문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dirty="0" smtClean="0"/>
                        <a:t>공개접근</a:t>
                      </a:r>
                      <a:r>
                        <a:rPr lang="en-US" altLang="ko-KR" sz="2400" b="1" dirty="0" smtClean="0"/>
                        <a:t>/</a:t>
                      </a:r>
                      <a:r>
                        <a:rPr lang="ko-KR" altLang="en-US" sz="2400" b="1" dirty="0" smtClean="0"/>
                        <a:t>공공접근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2013</a:t>
                      </a:r>
                      <a:endParaRPr lang="ko-KR" altLang="en-US" sz="2400" b="1" dirty="0"/>
                    </a:p>
                  </a:txBody>
                  <a:tcPr/>
                </a:tc>
              </a:tr>
              <a:tr h="114133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Australia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Australian Research Council  </a:t>
                      </a:r>
                      <a:r>
                        <a:rPr lang="ko-KR" altLang="en-US" sz="2400" b="1" dirty="0" smtClean="0"/>
                        <a:t>지원</a:t>
                      </a:r>
                      <a:r>
                        <a:rPr lang="ko-KR" altLang="en-US" sz="2400" b="1" baseline="0" dirty="0" smtClean="0"/>
                        <a:t> 받은 논문 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dirty="0" smtClean="0"/>
                        <a:t>공공접근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2013</a:t>
                      </a:r>
                      <a:endParaRPr lang="ko-KR" altLang="en-US" sz="2400" b="1" dirty="0"/>
                    </a:p>
                  </a:txBody>
                  <a:tcPr/>
                </a:tc>
              </a:tr>
              <a:tr h="79893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>
                          <a:solidFill>
                            <a:srgbClr val="C00000"/>
                          </a:solidFill>
                        </a:rPr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Chinese Academy of Science </a:t>
                      </a:r>
                      <a:r>
                        <a:rPr lang="ko-KR" altLang="en-US" sz="2400" b="1" dirty="0" smtClean="0"/>
                        <a:t>지원받은 논문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dirty="0" smtClean="0"/>
                        <a:t>공공접근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2014</a:t>
                      </a:r>
                      <a:endParaRPr lang="ko-KR" altLang="en-US" sz="2400" b="1" dirty="0"/>
                    </a:p>
                  </a:txBody>
                  <a:tcPr/>
                </a:tc>
              </a:tr>
              <a:tr h="114133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>
                          <a:solidFill>
                            <a:srgbClr val="C00000"/>
                          </a:solidFill>
                        </a:rPr>
                        <a:t>Japan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Japan Science and Technology Agency </a:t>
                      </a:r>
                      <a:r>
                        <a:rPr lang="ko-KR" altLang="en-US" sz="2400" b="1" dirty="0" smtClean="0"/>
                        <a:t>지원받은 논문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dirty="0" smtClean="0"/>
                        <a:t>공공접근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dirty="0" smtClean="0"/>
                        <a:t>2013</a:t>
                      </a:r>
                      <a:endParaRPr lang="ko-KR" alt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9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70C0"/>
                </a:solidFill>
              </a:rPr>
              <a:t>Open access</a:t>
            </a:r>
            <a:r>
              <a:rPr lang="ko-KR" altLang="en-US" b="1" dirty="0" smtClean="0">
                <a:solidFill>
                  <a:srgbClr val="0070C0"/>
                </a:solidFill>
              </a:rPr>
              <a:t>에서 사용하는 기탁 방법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5001" y="2173045"/>
            <a:ext cx="11392349" cy="40039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3600" b="1" dirty="0" smtClean="0"/>
              <a:t>Creative Commons license (</a:t>
            </a:r>
            <a:r>
              <a:rPr lang="ko-KR" altLang="en-US" sz="3600" b="1" dirty="0" err="1" smtClean="0"/>
              <a:t>창조공유라이센스</a:t>
            </a:r>
            <a:r>
              <a:rPr lang="en-US" altLang="ko-KR" sz="3600" b="1" dirty="0" smtClean="0"/>
              <a:t>)</a:t>
            </a:r>
            <a:r>
              <a:rPr lang="ko-KR" altLang="en-US" sz="3600" b="1" dirty="0" smtClean="0"/>
              <a:t>유형</a:t>
            </a:r>
            <a:endParaRPr lang="en-US" altLang="ko-KR" sz="3600" b="1" dirty="0" smtClean="0"/>
          </a:p>
          <a:p>
            <a:pPr>
              <a:lnSpc>
                <a:spcPct val="150000"/>
              </a:lnSpc>
            </a:pPr>
            <a:r>
              <a:rPr lang="en-US" altLang="ko-KR" sz="3600" b="1" dirty="0" smtClean="0"/>
              <a:t>Digital </a:t>
            </a:r>
            <a:r>
              <a:rPr lang="en-US" altLang="ko-KR" sz="3600" b="1" dirty="0" smtClean="0">
                <a:solidFill>
                  <a:srgbClr val="C00000"/>
                </a:solidFill>
              </a:rPr>
              <a:t>archiving</a:t>
            </a:r>
            <a:r>
              <a:rPr lang="en-US" altLang="ko-KR" sz="3600" b="1" dirty="0" smtClean="0"/>
              <a:t> policy (</a:t>
            </a:r>
            <a:r>
              <a:rPr lang="ko-KR" altLang="en-US" sz="3600" b="1" dirty="0" smtClean="0"/>
              <a:t>디지털 자료 보존 정책</a:t>
            </a:r>
            <a:r>
              <a:rPr lang="en-US" altLang="ko-KR" sz="3600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3600" b="1" dirty="0" smtClean="0">
                <a:solidFill>
                  <a:srgbClr val="C00000"/>
                </a:solidFill>
              </a:rPr>
              <a:t>Registry deposit </a:t>
            </a:r>
            <a:r>
              <a:rPr lang="en-US" altLang="ko-KR" sz="3600" b="1" dirty="0" smtClean="0"/>
              <a:t>policy (</a:t>
            </a:r>
            <a:r>
              <a:rPr lang="ko-KR" altLang="en-US" sz="3600" b="1" dirty="0" smtClean="0"/>
              <a:t>기관기탁 정책</a:t>
            </a:r>
            <a:r>
              <a:rPr lang="en-US" altLang="ko-KR" sz="3600" b="1" dirty="0" smtClean="0"/>
              <a:t>)</a:t>
            </a:r>
          </a:p>
          <a:p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2121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298865"/>
            <a:ext cx="10515600" cy="1861240"/>
          </a:xfrm>
        </p:spPr>
        <p:txBody>
          <a:bodyPr>
            <a:normAutofit fontScale="90000"/>
          </a:bodyPr>
          <a:lstStyle/>
          <a:p>
            <a:r>
              <a:rPr lang="en-US" altLang="ko-KR" b="1" dirty="0">
                <a:solidFill>
                  <a:srgbClr val="0070C0"/>
                </a:solidFill>
              </a:rPr>
              <a:t>Creative Commons license </a:t>
            </a:r>
            <a:r>
              <a:rPr lang="en-US" altLang="ko-KR" sz="4000" dirty="0"/>
              <a:t>(https://creativecommons.org/licenses/?lang=ko)</a:t>
            </a: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011600"/>
              </p:ext>
            </p:extLst>
          </p:nvPr>
        </p:nvGraphicFramePr>
        <p:xfrm>
          <a:off x="159027" y="1616766"/>
          <a:ext cx="11873948" cy="5132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825"/>
                <a:gridCol w="2160105"/>
                <a:gridCol w="7726018"/>
              </a:tblGrid>
              <a:tr h="70796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함초롬바탕" panose="02030604000101010101" pitchFamily="18" charset="-127"/>
                        </a:rPr>
                        <a:t>CC BY</a:t>
                      </a:r>
                      <a:endParaRPr lang="en-US" sz="16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함초롬바탕" panose="02030604000101010101" pitchFamily="18" charset="-127"/>
                        </a:rPr>
                        <a:t>상업적 활용도 가능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0612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함초롬바탕" panose="02030604000101010101" pitchFamily="18" charset="-127"/>
                        </a:rPr>
                        <a:t>CC BY-NC</a:t>
                      </a:r>
                      <a:endParaRPr lang="en-US" sz="16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함초롬바탕" panose="02030604000101010101" pitchFamily="18" charset="-127"/>
                        </a:rPr>
                        <a:t>비상업적 목적일 경우에 한해 활용 허락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/>
                </a:tc>
              </a:tr>
              <a:tr h="1106620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함초롬바탕" panose="02030604000101010101" pitchFamily="18" charset="-127"/>
                        </a:rPr>
                        <a:t>CC BY-NC-ND</a:t>
                      </a:r>
                      <a:endParaRPr lang="en-US" sz="16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함초롬바탕" panose="02030604000101010101" pitchFamily="18" charset="-127"/>
                        </a:rPr>
                        <a:t>저작물을 다운로드하고 공유하는 것만 허용되며</a:t>
                      </a:r>
                      <a:r>
                        <a:rPr lang="en-US" altLang="ko-KR" sz="2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함초롬바탕" panose="02030604000101010101" pitchFamily="18" charset="-127"/>
                        </a:rPr>
                        <a:t>, </a:t>
                      </a:r>
                      <a:r>
                        <a:rPr lang="ko-KR" altLang="en-US" sz="2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함초롬바탕" panose="02030604000101010101" pitchFamily="18" charset="-127"/>
                        </a:rPr>
                        <a:t>어떠한 변경도 가할 수 없고 상업적으로 이용할 수도 없음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/>
                </a:tc>
              </a:tr>
              <a:tr h="10458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함초롬바탕" panose="02030604000101010101" pitchFamily="18" charset="-127"/>
                        </a:rPr>
                        <a:t>CC BY-NC-SA</a:t>
                      </a:r>
                      <a:endParaRPr lang="en-US" sz="1600" b="1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함초롬바탕" panose="02030604000101010101" pitchFamily="18" charset="-127"/>
                        </a:rPr>
                        <a:t>2</a:t>
                      </a:r>
                      <a:r>
                        <a:rPr lang="ko-KR" altLang="en-US" sz="2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함초롬바탕" panose="02030604000101010101" pitchFamily="18" charset="-127"/>
                        </a:rPr>
                        <a:t>차적 저작물에도 동일한 라이선스를 적용하는 한</a:t>
                      </a:r>
                      <a:r>
                        <a:rPr lang="en-US" altLang="ko-KR" sz="2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함초롬바탕" panose="02030604000101010101" pitchFamily="18" charset="-127"/>
                        </a:rPr>
                        <a:t>, </a:t>
                      </a:r>
                      <a:r>
                        <a:rPr lang="ko-KR" altLang="en-US" sz="2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함초롬바탕" panose="02030604000101010101" pitchFamily="18" charset="-127"/>
                        </a:rPr>
                        <a:t>저작물을 비상업적 용도로 활용 허락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/>
                </a:tc>
              </a:tr>
              <a:tr h="98755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spc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함초롬바탕" panose="02030604000101010101" pitchFamily="18" charset="-127"/>
                        </a:rPr>
                        <a:t>CC BY-ND</a:t>
                      </a:r>
                      <a:endParaRPr lang="en-US" sz="1600" b="1" kern="0" spc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함초롬바탕" panose="02030604000101010101" pitchFamily="18" charset="-127"/>
                        </a:rPr>
                        <a:t>저작물이 수정 및 편집되지 않은 상태로 제공되는 한 상업적 및 비상업적 목적의 </a:t>
                      </a:r>
                      <a:r>
                        <a:rPr lang="ko-KR" altLang="en-US" sz="2000" b="1" kern="0" spc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함초롬바탕" panose="02030604000101010101" pitchFamily="18" charset="-127"/>
                        </a:rPr>
                        <a:t>재배포를</a:t>
                      </a:r>
                      <a:r>
                        <a:rPr lang="ko-KR" altLang="en-US" sz="2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함초롬바탕" panose="02030604000101010101" pitchFamily="18" charset="-127"/>
                        </a:rPr>
                        <a:t> 모두 허락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/>
                </a:tc>
              </a:tr>
              <a:tr h="55491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함초롬바탕" panose="02030604000101010101" pitchFamily="18" charset="-127"/>
                        </a:rPr>
                        <a:t>CC BY-SA</a:t>
                      </a:r>
                      <a:endParaRPr lang="en-US" sz="16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함초롬바탕" panose="02030604000101010101" pitchFamily="18" charset="-127"/>
                        </a:rPr>
                        <a:t>2</a:t>
                      </a:r>
                      <a:r>
                        <a:rPr lang="ko-KR" altLang="en-US" sz="20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함초롬바탕" panose="02030604000101010101" pitchFamily="18" charset="-127"/>
                        </a:rPr>
                        <a:t>차 저작물에도 상업적 이용 가능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/>
                </a:tc>
              </a:tr>
            </a:tbl>
          </a:graphicData>
        </a:graphic>
      </p:graphicFrame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05" y="1757117"/>
            <a:ext cx="1250500" cy="440517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04" y="2272443"/>
            <a:ext cx="1293079" cy="455517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04" y="3330369"/>
            <a:ext cx="1250502" cy="440518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03" y="4608789"/>
            <a:ext cx="1257301" cy="44291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02" y="5510478"/>
            <a:ext cx="1250503" cy="440518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03" y="6326349"/>
            <a:ext cx="1250502" cy="44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886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70C0"/>
                </a:solidFill>
              </a:rPr>
              <a:t>Open access - </a:t>
            </a:r>
            <a:r>
              <a:rPr lang="en-US" altLang="ko-KR" b="1" dirty="0">
                <a:solidFill>
                  <a:srgbClr val="0070C0"/>
                </a:solidFill>
              </a:rPr>
              <a:t>Digital archiving </a:t>
            </a:r>
            <a:r>
              <a:rPr lang="en-US" altLang="ko-KR" b="1" dirty="0" smtClean="0">
                <a:solidFill>
                  <a:srgbClr val="0070C0"/>
                </a:solidFill>
              </a:rPr>
              <a:t>policy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31981"/>
            <a:ext cx="10515600" cy="4444982"/>
          </a:xfrm>
        </p:spPr>
        <p:txBody>
          <a:bodyPr/>
          <a:lstStyle/>
          <a:p>
            <a:pPr lvl="0"/>
            <a:r>
              <a:rPr lang="en-US" altLang="ko-KR" sz="3600" b="1" dirty="0"/>
              <a:t>LOCKSS/CLOCKSS: LOCKSS (Controlled Lots of Copies Keeps Stuff Safe) </a:t>
            </a:r>
          </a:p>
          <a:p>
            <a:pPr lvl="0"/>
            <a:r>
              <a:rPr lang="en-US" altLang="ko-KR" sz="3600" b="1" dirty="0"/>
              <a:t>Portico</a:t>
            </a:r>
          </a:p>
          <a:p>
            <a:pPr lvl="0"/>
            <a:r>
              <a:rPr lang="en-US" altLang="ko-KR" sz="3600" b="1" dirty="0">
                <a:solidFill>
                  <a:srgbClr val="C00000"/>
                </a:solidFill>
              </a:rPr>
              <a:t>PMC</a:t>
            </a:r>
            <a:r>
              <a:rPr lang="en-US" altLang="ko-KR" sz="3600" b="1" dirty="0"/>
              <a:t>/Europe PMC/PMC Canada</a:t>
            </a:r>
          </a:p>
          <a:p>
            <a:pPr lvl="0"/>
            <a:r>
              <a:rPr lang="en-US" altLang="ko-KR" sz="3600" b="1" dirty="0"/>
              <a:t>A national library</a:t>
            </a:r>
          </a:p>
          <a:p>
            <a:r>
              <a:rPr lang="en-US" altLang="ko-KR" sz="3600" b="1" dirty="0" smtClean="0"/>
              <a:t>Other: </a:t>
            </a:r>
            <a:r>
              <a:rPr lang="en-US" altLang="ko-KR" sz="3600" b="1" dirty="0" err="1">
                <a:solidFill>
                  <a:srgbClr val="C00000"/>
                </a:solidFill>
              </a:rPr>
              <a:t>ScienceCentral</a:t>
            </a:r>
            <a:r>
              <a:rPr lang="en-US" altLang="ko-KR" sz="3600" b="1" dirty="0">
                <a:solidFill>
                  <a:srgbClr val="C00000"/>
                </a:solidFill>
              </a:rPr>
              <a:t>, OAK Central, Korean Directory of Open Access Directory </a:t>
            </a:r>
          </a:p>
          <a:p>
            <a:pPr lvl="0"/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7502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>
                <a:solidFill>
                  <a:srgbClr val="0070C0"/>
                </a:solidFill>
              </a:rPr>
              <a:t>Registry deposit policy </a:t>
            </a:r>
            <a:r>
              <a:rPr lang="en-US" altLang="ko-KR" b="1" dirty="0" smtClean="0">
                <a:solidFill>
                  <a:srgbClr val="0070C0"/>
                </a:solidFill>
              </a:rPr>
              <a:t/>
            </a:r>
            <a:br>
              <a:rPr lang="en-US" altLang="ko-KR" b="1" dirty="0" smtClean="0">
                <a:solidFill>
                  <a:srgbClr val="0070C0"/>
                </a:solidFill>
              </a:rPr>
            </a:br>
            <a:r>
              <a:rPr lang="en-US" altLang="ko-KR" b="1" dirty="0" smtClean="0">
                <a:solidFill>
                  <a:srgbClr val="0070C0"/>
                </a:solidFill>
              </a:rPr>
              <a:t>(</a:t>
            </a:r>
            <a:r>
              <a:rPr lang="en-US" altLang="ko-KR" b="1" dirty="0">
                <a:solidFill>
                  <a:srgbClr val="0070C0"/>
                </a:solidFill>
              </a:rPr>
              <a:t>self-archiving policy</a:t>
            </a:r>
            <a:r>
              <a:rPr lang="en-US" altLang="ko-KR" b="1" dirty="0" smtClean="0">
                <a:solidFill>
                  <a:srgbClr val="0070C0"/>
                </a:solidFill>
              </a:rPr>
              <a:t>)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838200" y="1825625"/>
            <a:ext cx="7757160" cy="551815"/>
          </a:xfrm>
        </p:spPr>
        <p:txBody>
          <a:bodyPr/>
          <a:lstStyle/>
          <a:p>
            <a:pPr lvl="0"/>
            <a:r>
              <a:rPr lang="en-US" altLang="ko-KR" b="1" dirty="0"/>
              <a:t>Sherpa/Romeo</a:t>
            </a:r>
          </a:p>
          <a:p>
            <a:endParaRPr lang="ko-KR" altLang="en-US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2636520" y="405003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 latinLnBrk="0"/>
            <a:r>
              <a:rPr lang="en-US" altLang="ko-KR" smtClean="0"/>
              <a:t>Sherpa/Romeo</a:t>
            </a:r>
          </a:p>
          <a:p>
            <a:pPr fontAlgn="base" latinLnBrk="0"/>
            <a:endParaRPr lang="en-US" altLang="ko-KR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8320" y="22244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9" name="_x319431008" descr="EMB00000380b2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320" y="2681604"/>
            <a:ext cx="6598920" cy="3997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78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429671"/>
            <a:ext cx="10515600" cy="1325563"/>
          </a:xfrm>
        </p:spPr>
        <p:txBody>
          <a:bodyPr/>
          <a:lstStyle/>
          <a:p>
            <a:r>
              <a:rPr lang="en-US" altLang="ko-KR" b="1" dirty="0" smtClean="0">
                <a:solidFill>
                  <a:srgbClr val="0070C0"/>
                </a:solidFill>
              </a:rPr>
              <a:t>Registry deposit policy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ko-KR" sz="4400" b="1" dirty="0" err="1" smtClean="0"/>
              <a:t>Dulcinea</a:t>
            </a:r>
            <a:r>
              <a:rPr lang="en-US" altLang="ko-KR" sz="4400" b="1" dirty="0" smtClean="0"/>
              <a:t>: </a:t>
            </a:r>
            <a:r>
              <a:rPr lang="ko-KR" altLang="en-US" sz="4400" b="1" dirty="0"/>
              <a:t>스페인</a:t>
            </a:r>
          </a:p>
          <a:p>
            <a:pPr lvl="0"/>
            <a:r>
              <a:rPr lang="en-US" altLang="ko-KR" sz="4400" b="1" dirty="0" err="1" smtClean="0"/>
              <a:t>OAKlist</a:t>
            </a:r>
            <a:r>
              <a:rPr lang="en-US" altLang="ko-KR" sz="4400" b="1" dirty="0" smtClean="0"/>
              <a:t>: </a:t>
            </a:r>
            <a:r>
              <a:rPr lang="ko-KR" altLang="en-US" sz="4400" b="1" dirty="0"/>
              <a:t>호주</a:t>
            </a:r>
          </a:p>
          <a:p>
            <a:pPr lvl="0"/>
            <a:r>
              <a:rPr lang="en-US" altLang="ko-KR" sz="4400" b="1" dirty="0" err="1" smtClean="0"/>
              <a:t>Héloïse</a:t>
            </a:r>
            <a:r>
              <a:rPr lang="en-US" altLang="ko-KR" sz="4400" b="1" dirty="0" smtClean="0"/>
              <a:t>: </a:t>
            </a:r>
            <a:r>
              <a:rPr lang="ko-KR" altLang="en-US" sz="4400" b="1" dirty="0"/>
              <a:t>프랑스</a:t>
            </a:r>
          </a:p>
          <a:p>
            <a:pPr lvl="0"/>
            <a:r>
              <a:rPr lang="en-US" altLang="ko-KR" sz="4400" b="1" dirty="0" err="1" smtClean="0"/>
              <a:t>Diadorim</a:t>
            </a:r>
            <a:r>
              <a:rPr lang="en-US" altLang="ko-KR" sz="4400" b="1" dirty="0" smtClean="0"/>
              <a:t>: </a:t>
            </a:r>
            <a:r>
              <a:rPr lang="ko-KR" altLang="en-US" sz="4400" b="1" dirty="0"/>
              <a:t>브라질 판</a:t>
            </a:r>
          </a:p>
          <a:p>
            <a:pPr lvl="0"/>
            <a:r>
              <a:rPr lang="en-US" altLang="ko-KR" sz="4400" b="1" dirty="0" smtClean="0"/>
              <a:t>Other: </a:t>
            </a:r>
            <a:r>
              <a:rPr lang="ko-KR" altLang="en-US" sz="4400" b="1" dirty="0" smtClean="0"/>
              <a:t>우리나라는 이런 기관기탁 정책을 기술한 학술지 </a:t>
            </a:r>
            <a:r>
              <a:rPr lang="ko-KR" altLang="en-US" sz="4400" b="1" dirty="0" err="1" smtClean="0"/>
              <a:t>드뭄</a:t>
            </a:r>
            <a:r>
              <a:rPr lang="en-US" altLang="ko-KR" sz="4400" b="1" dirty="0" smtClean="0"/>
              <a:t>.</a:t>
            </a:r>
            <a:endParaRPr lang="en-US" altLang="ko-KR" sz="4400" b="1" dirty="0"/>
          </a:p>
          <a:p>
            <a:endParaRPr lang="ko-KR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5380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solidFill>
                  <a:srgbClr val="0070C0"/>
                </a:solidFill>
              </a:rPr>
              <a:t>우리나라 학술지 저작권 발전 </a:t>
            </a:r>
            <a:r>
              <a:rPr lang="ko-KR" altLang="en-US" b="1" dirty="0" smtClean="0">
                <a:solidFill>
                  <a:srgbClr val="0070C0"/>
                </a:solidFill>
              </a:rPr>
              <a:t>방향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2581835"/>
            <a:ext cx="10515600" cy="1968650"/>
          </a:xfrm>
        </p:spPr>
        <p:txBody>
          <a:bodyPr>
            <a:normAutofit/>
          </a:bodyPr>
          <a:lstStyle/>
          <a:p>
            <a:r>
              <a:rPr lang="en-US" altLang="ko-KR" sz="11500" b="1" dirty="0" smtClean="0">
                <a:solidFill>
                  <a:srgbClr val="C00000"/>
                </a:solidFill>
              </a:rPr>
              <a:t>Open Access</a:t>
            </a:r>
            <a:endParaRPr lang="ko-KR" altLang="en-US" sz="9600" b="1" dirty="0">
              <a:solidFill>
                <a:srgbClr val="C00000"/>
              </a:solidFill>
            </a:endParaRP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6713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Autofit/>
          </a:bodyPr>
          <a:lstStyle/>
          <a:p>
            <a:r>
              <a:rPr lang="ko-KR" altLang="en-US" sz="3200" b="1" dirty="0">
                <a:solidFill>
                  <a:srgbClr val="0070C0"/>
                </a:solidFill>
              </a:rPr>
              <a:t>학술지 편집인 공개접근 선택 비율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691444" y="1052736"/>
            <a:ext cx="8653028" cy="5472608"/>
          </a:xfrm>
        </p:spPr>
        <p:txBody>
          <a:bodyPr/>
          <a:lstStyle/>
          <a:p>
            <a:r>
              <a:rPr lang="en-US" altLang="ko-KR" sz="2400" b="1" dirty="0">
                <a:solidFill>
                  <a:srgbClr val="7030A0"/>
                </a:solidFill>
              </a:rPr>
              <a:t>2013</a:t>
            </a:r>
            <a:r>
              <a:rPr lang="ko-KR" altLang="en-US" sz="2400" b="1" dirty="0">
                <a:solidFill>
                  <a:srgbClr val="7030A0"/>
                </a:solidFill>
              </a:rPr>
              <a:t>년 </a:t>
            </a:r>
            <a:r>
              <a:rPr lang="en-US" altLang="ko-KR" sz="2400" b="1" dirty="0">
                <a:solidFill>
                  <a:srgbClr val="7030A0"/>
                </a:solidFill>
              </a:rPr>
              <a:t>11</a:t>
            </a:r>
            <a:r>
              <a:rPr lang="ko-KR" altLang="en-US" sz="2400" b="1" dirty="0">
                <a:solidFill>
                  <a:srgbClr val="7030A0"/>
                </a:solidFill>
              </a:rPr>
              <a:t>월</a:t>
            </a:r>
            <a:r>
              <a:rPr lang="en-US" altLang="ko-KR" sz="2400" b="1" dirty="0">
                <a:solidFill>
                  <a:srgbClr val="7030A0"/>
                </a:solidFill>
              </a:rPr>
              <a:t>-12</a:t>
            </a:r>
            <a:r>
              <a:rPr lang="ko-KR" altLang="en-US" sz="2400" b="1" dirty="0">
                <a:solidFill>
                  <a:srgbClr val="7030A0"/>
                </a:solidFill>
              </a:rPr>
              <a:t>월 인문사회편집인 </a:t>
            </a:r>
            <a:r>
              <a:rPr lang="en-US" altLang="ko-KR" sz="2400" b="1" dirty="0">
                <a:solidFill>
                  <a:srgbClr val="7030A0"/>
                </a:solidFill>
              </a:rPr>
              <a:t>81 </a:t>
            </a:r>
            <a:r>
              <a:rPr lang="ko-KR" altLang="en-US" sz="2400" b="1" dirty="0">
                <a:solidFill>
                  <a:srgbClr val="7030A0"/>
                </a:solidFill>
              </a:rPr>
              <a:t>명 대상 설문</a:t>
            </a:r>
          </a:p>
          <a:p>
            <a:endParaRPr lang="ko-KR" altLang="en-US" b="1" dirty="0">
              <a:solidFill>
                <a:srgbClr val="7030A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963786" y="1800815"/>
            <a:ext cx="18722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>
                <a:solidFill>
                  <a:srgbClr val="FFC000"/>
                </a:solidFill>
              </a:rPr>
              <a:t>Open/Free  Access</a:t>
            </a:r>
            <a:r>
              <a:rPr lang="ko-KR" altLang="en-US" sz="2000" b="1" dirty="0">
                <a:solidFill>
                  <a:srgbClr val="FFC000"/>
                </a:solidFill>
              </a:rPr>
              <a:t> </a:t>
            </a:r>
            <a:r>
              <a:rPr lang="en-US" altLang="ko-KR" sz="2000" b="1" dirty="0">
                <a:solidFill>
                  <a:srgbClr val="FFC000"/>
                </a:solidFill>
              </a:rPr>
              <a:t>?</a:t>
            </a:r>
            <a:endParaRPr lang="ko-KR" altLang="en-US" sz="2000" b="1" dirty="0">
              <a:solidFill>
                <a:srgbClr val="FFC000"/>
              </a:solidFill>
            </a:endParaRPr>
          </a:p>
        </p:txBody>
      </p:sp>
      <p:sp>
        <p:nvSpPr>
          <p:cNvPr id="5" name="타원 4"/>
          <p:cNvSpPr/>
          <p:nvPr/>
        </p:nvSpPr>
        <p:spPr>
          <a:xfrm>
            <a:off x="2783632" y="3038299"/>
            <a:ext cx="194421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>
                <a:solidFill>
                  <a:srgbClr val="FFC000"/>
                </a:solidFill>
              </a:rPr>
              <a:t>Yes  57 (70.4%)</a:t>
            </a:r>
            <a:endParaRPr lang="ko-KR" altLang="en-US" sz="2000" b="1" dirty="0">
              <a:solidFill>
                <a:srgbClr val="FFC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192055" y="2619502"/>
            <a:ext cx="1872208" cy="9361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C00000"/>
                </a:solidFill>
              </a:rPr>
              <a:t>No 24 </a:t>
            </a:r>
          </a:p>
          <a:p>
            <a:pPr algn="ctr"/>
            <a:r>
              <a:rPr lang="en-US" altLang="ko-KR" sz="2400" b="1" dirty="0">
                <a:solidFill>
                  <a:srgbClr val="C00000"/>
                </a:solidFill>
              </a:rPr>
              <a:t>(29.6%)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3215680" y="4374978"/>
            <a:ext cx="2016224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>
                <a:solidFill>
                  <a:srgbClr val="FFC000"/>
                </a:solidFill>
              </a:rPr>
              <a:t>Yes 10 (12.3%)</a:t>
            </a:r>
            <a:endParaRPr lang="ko-KR" altLang="en-US" sz="2000" b="1" dirty="0">
              <a:solidFill>
                <a:srgbClr val="FFC00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7210375" y="4236402"/>
            <a:ext cx="1853888" cy="99633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C00000"/>
                </a:solidFill>
              </a:rPr>
              <a:t>No 14</a:t>
            </a:r>
          </a:p>
          <a:p>
            <a:pPr algn="ctr"/>
            <a:r>
              <a:rPr lang="en-US" altLang="ko-KR" sz="2400" b="1" dirty="0">
                <a:solidFill>
                  <a:srgbClr val="C00000"/>
                </a:solidFill>
              </a:rPr>
              <a:t> (17.3%)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99890" y="3743571"/>
            <a:ext cx="3936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rgbClr val="C00000"/>
                </a:solidFill>
              </a:rPr>
              <a:t>Open access 3 years later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  <p:cxnSp>
        <p:nvCxnSpPr>
          <p:cNvPr id="13" name="직선 화살표 연결선 12"/>
          <p:cNvCxnSpPr>
            <a:endCxn id="5" idx="0"/>
          </p:cNvCxnSpPr>
          <p:nvPr/>
        </p:nvCxnSpPr>
        <p:spPr>
          <a:xfrm flipH="1">
            <a:off x="3755741" y="2576747"/>
            <a:ext cx="2172495" cy="4615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>
            <a:stCxn id="4" idx="2"/>
          </p:cNvCxnSpPr>
          <p:nvPr/>
        </p:nvCxnSpPr>
        <p:spPr>
          <a:xfrm>
            <a:off x="5899891" y="2592903"/>
            <a:ext cx="1278341" cy="5619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>
            <a:stCxn id="6" idx="2"/>
            <a:endCxn id="8" idx="0"/>
          </p:cNvCxnSpPr>
          <p:nvPr/>
        </p:nvCxnSpPr>
        <p:spPr>
          <a:xfrm>
            <a:off x="8128159" y="3555607"/>
            <a:ext cx="9160" cy="6807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화살표 연결선 20"/>
          <p:cNvCxnSpPr/>
          <p:nvPr/>
        </p:nvCxnSpPr>
        <p:spPr>
          <a:xfrm flipH="1">
            <a:off x="4627995" y="3538553"/>
            <a:ext cx="3500164" cy="87169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타원 41"/>
          <p:cNvSpPr/>
          <p:nvPr/>
        </p:nvSpPr>
        <p:spPr>
          <a:xfrm>
            <a:off x="3935760" y="5373216"/>
            <a:ext cx="259228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>
                <a:solidFill>
                  <a:srgbClr val="FFC000"/>
                </a:solidFill>
              </a:rPr>
              <a:t>No budget for homepage 10 (12.3%)</a:t>
            </a:r>
            <a:endParaRPr lang="ko-KR" altLang="en-US" sz="2000" b="1" dirty="0">
              <a:solidFill>
                <a:srgbClr val="FFC000"/>
              </a:solidFill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7256843" y="5709781"/>
            <a:ext cx="1807421" cy="86409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C00000"/>
                </a:solidFill>
              </a:rPr>
              <a:t>For profit  4 (4.9%)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  <p:cxnSp>
        <p:nvCxnSpPr>
          <p:cNvPr id="48" name="직선 화살표 연결선 47"/>
          <p:cNvCxnSpPr>
            <a:stCxn id="8" idx="2"/>
            <a:endCxn id="42" idx="7"/>
          </p:cNvCxnSpPr>
          <p:nvPr/>
        </p:nvCxnSpPr>
        <p:spPr>
          <a:xfrm flipH="1">
            <a:off x="6148417" y="5232741"/>
            <a:ext cx="1988903" cy="31974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>
            <a:stCxn id="8" idx="2"/>
            <a:endCxn id="46" idx="0"/>
          </p:cNvCxnSpPr>
          <p:nvPr/>
        </p:nvCxnSpPr>
        <p:spPr>
          <a:xfrm>
            <a:off x="8137319" y="5232741"/>
            <a:ext cx="23234" cy="47704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864409" y="5286595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rgbClr val="C00000"/>
                </a:solidFill>
              </a:rPr>
              <a:t>Why?</a:t>
            </a:r>
            <a:endParaRPr lang="ko-KR" alt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92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/>
      <p:bldP spid="42" grpId="0" animBg="1"/>
      <p:bldP spid="46" grpId="0" animBg="1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solidFill>
                  <a:srgbClr val="0070C0"/>
                </a:solidFill>
              </a:rPr>
              <a:t>구체 </a:t>
            </a:r>
            <a:r>
              <a:rPr lang="ko-KR" altLang="en-US" b="1" dirty="0" smtClean="0">
                <a:solidFill>
                  <a:srgbClr val="0070C0"/>
                </a:solidFill>
              </a:rPr>
              <a:t>목표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 latinLnBrk="0"/>
            <a:r>
              <a:rPr lang="ko-KR" altLang="en-US" b="1" dirty="0"/>
              <a:t>저작권에는 어떤 내용이 있는가</a:t>
            </a:r>
            <a:r>
              <a:rPr lang="en-US" altLang="ko-KR" b="1" dirty="0"/>
              <a:t>?</a:t>
            </a:r>
            <a:endParaRPr lang="ko-KR" altLang="en-US" b="1" dirty="0"/>
          </a:p>
          <a:p>
            <a:pPr fontAlgn="base" latinLnBrk="0"/>
            <a:r>
              <a:rPr lang="ko-KR" altLang="en-US" b="1" dirty="0"/>
              <a:t>저작권 이양동의서는 어느 기간 동안 효력이 있는가</a:t>
            </a:r>
            <a:r>
              <a:rPr lang="en-US" altLang="ko-KR" b="1" dirty="0"/>
              <a:t>?</a:t>
            </a:r>
            <a:endParaRPr lang="ko-KR" altLang="en-US" b="1" dirty="0"/>
          </a:p>
          <a:p>
            <a:pPr fontAlgn="base" latinLnBrk="0"/>
            <a:r>
              <a:rPr lang="ko-KR" altLang="en-US" b="1" dirty="0"/>
              <a:t>저작권을 기탁하거나 사용하는 방법에는 어떠한 방안이나 형태가 있는가</a:t>
            </a:r>
            <a:r>
              <a:rPr lang="en-US" altLang="ko-KR" b="1" dirty="0" smtClean="0"/>
              <a:t>?</a:t>
            </a:r>
          </a:p>
          <a:p>
            <a:pPr fontAlgn="base" latinLnBrk="0"/>
            <a:r>
              <a:rPr lang="ko-KR" altLang="en-US" b="1" dirty="0" smtClean="0"/>
              <a:t>세계의 학술정보 저작권 동향과 다양한 정책은</a:t>
            </a:r>
            <a:r>
              <a:rPr lang="en-US" altLang="ko-KR" b="1" dirty="0" smtClean="0"/>
              <a:t>?</a:t>
            </a:r>
            <a:endParaRPr lang="ko-KR" altLang="en-US" b="1" dirty="0" smtClean="0"/>
          </a:p>
          <a:p>
            <a:pPr fontAlgn="base" latinLnBrk="0"/>
            <a:r>
              <a:rPr lang="en-US" altLang="ko-KR" b="1" dirty="0" smtClean="0"/>
              <a:t>Open access </a:t>
            </a:r>
            <a:r>
              <a:rPr lang="ko-KR" altLang="en-US" b="1" dirty="0" smtClean="0"/>
              <a:t>에서 </a:t>
            </a:r>
            <a:r>
              <a:rPr lang="ko-KR" altLang="en-US" b="1" dirty="0"/>
              <a:t>사용하는 다양한 기탁 방법은 무엇인가</a:t>
            </a:r>
            <a:r>
              <a:rPr lang="en-US" altLang="ko-KR" b="1" dirty="0" smtClean="0"/>
              <a:t>?</a:t>
            </a:r>
          </a:p>
          <a:p>
            <a:pPr fontAlgn="base" latinLnBrk="0"/>
            <a:r>
              <a:rPr lang="ko-KR" altLang="en-US" b="1" dirty="0"/>
              <a:t>우리나라 학술지는 어떤 방향으로 저작권을 발전시키어야 하는가</a:t>
            </a:r>
            <a:r>
              <a:rPr lang="en-US" altLang="ko-KR" b="1" dirty="0"/>
              <a:t>?</a:t>
            </a:r>
            <a:endParaRPr lang="ko-KR" altLang="en-US" b="1" dirty="0"/>
          </a:p>
          <a:p>
            <a:pPr marL="0" indent="0" fontAlgn="base" latinLnBrk="0">
              <a:buNone/>
            </a:pP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07191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92885" y="274638"/>
            <a:ext cx="10553251" cy="1143000"/>
          </a:xfrm>
        </p:spPr>
        <p:txBody>
          <a:bodyPr>
            <a:normAutofit fontScale="90000"/>
          </a:bodyPr>
          <a:lstStyle/>
          <a:p>
            <a:r>
              <a:rPr lang="ko-KR" altLang="en-US" b="1" dirty="0" smtClean="0">
                <a:solidFill>
                  <a:srgbClr val="0070C0"/>
                </a:solidFill>
              </a:rPr>
              <a:t>편집인은 왜 학술지 공개 접근을 선택하는가</a:t>
            </a:r>
            <a:r>
              <a:rPr lang="en-US" altLang="ko-KR" b="1" dirty="0" smtClean="0">
                <a:solidFill>
                  <a:srgbClr val="0070C0"/>
                </a:solidFill>
              </a:rPr>
              <a:t>?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8791" y="1839558"/>
            <a:ext cx="11230983" cy="4613778"/>
          </a:xfrm>
        </p:spPr>
        <p:txBody>
          <a:bodyPr>
            <a:normAutofit/>
          </a:bodyPr>
          <a:lstStyle/>
          <a:p>
            <a:r>
              <a:rPr lang="ko-KR" altLang="en-US" sz="3200" b="1" dirty="0" smtClean="0"/>
              <a:t>영향력지표 상승</a:t>
            </a:r>
            <a:endParaRPr lang="en-US" altLang="ko-KR" sz="3200" b="1" dirty="0" smtClean="0"/>
          </a:p>
          <a:p>
            <a:r>
              <a:rPr lang="ko-KR" altLang="en-US" sz="4000" b="1" dirty="0">
                <a:solidFill>
                  <a:srgbClr val="C00000"/>
                </a:solidFill>
              </a:rPr>
              <a:t>국제 색인데이터베이스 등재 절실</a:t>
            </a:r>
            <a:endParaRPr lang="en-US" altLang="ko-KR" sz="3200" b="1" dirty="0" smtClean="0"/>
          </a:p>
          <a:p>
            <a:r>
              <a:rPr lang="ko-KR" altLang="en-US" sz="3200" b="1" dirty="0" smtClean="0"/>
              <a:t>외국 연구자 투고</a:t>
            </a:r>
            <a:r>
              <a:rPr lang="en-US" altLang="ko-KR" sz="3200" b="1" dirty="0" smtClean="0"/>
              <a:t> </a:t>
            </a:r>
          </a:p>
          <a:p>
            <a:r>
              <a:rPr lang="ko-KR" altLang="en-US" sz="3200" b="1" dirty="0" smtClean="0"/>
              <a:t>국민과 전세계 인류에게 지식과 기술 제공</a:t>
            </a:r>
            <a:endParaRPr lang="en-US" altLang="ko-KR" sz="3200" b="1" dirty="0" smtClean="0"/>
          </a:p>
          <a:p>
            <a:r>
              <a:rPr lang="ko-KR" altLang="en-US" sz="3200" b="1" dirty="0" smtClean="0"/>
              <a:t>국가브랜드 이미지 향상에 기여</a:t>
            </a:r>
            <a:r>
              <a:rPr lang="en-US" altLang="ko-KR" sz="3200" b="1" dirty="0" smtClean="0"/>
              <a:t> 	2016</a:t>
            </a:r>
            <a:r>
              <a:rPr lang="ko-KR" altLang="en-US" sz="3200" b="1" dirty="0" smtClean="0"/>
              <a:t>년</a:t>
            </a:r>
            <a:r>
              <a:rPr lang="en-US" altLang="ko-KR" sz="3200" b="1" dirty="0" smtClean="0">
                <a:sym typeface="Wingdings" panose="05000000000000000000" pitchFamily="2" charset="2"/>
              </a:rPr>
              <a:t></a:t>
            </a:r>
            <a:r>
              <a:rPr lang="en-US" altLang="ko-KR" sz="3200" b="1" u="sng" dirty="0" smtClean="0">
                <a:solidFill>
                  <a:schemeClr val="accent6">
                    <a:lumMod val="7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3</a:t>
            </a:r>
            <a:r>
              <a:rPr lang="ko-KR" alt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만불 </a:t>
            </a:r>
            <a:r>
              <a:rPr lang="en-US" altLang="ko-KR" sz="3200" b="1" u="sng" dirty="0" smtClean="0">
                <a:solidFill>
                  <a:schemeClr val="accent6">
                    <a:lumMod val="7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5000</a:t>
            </a:r>
            <a:r>
              <a:rPr lang="ko-KR" alt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만명</a:t>
            </a:r>
            <a:r>
              <a:rPr lang="en-US" altLang="ko-KR" sz="3200" b="1" dirty="0" smtClean="0"/>
              <a:t>-7 </a:t>
            </a:r>
            <a:r>
              <a:rPr lang="ko-KR" altLang="en-US" sz="3200" b="1" dirty="0" smtClean="0"/>
              <a:t>번째 국가</a:t>
            </a:r>
            <a:endParaRPr lang="en-US" altLang="ko-KR" sz="3200" b="1" dirty="0" smtClean="0"/>
          </a:p>
          <a:p>
            <a:r>
              <a:rPr lang="ko-KR" altLang="en-US" sz="3200" b="1" dirty="0" smtClean="0"/>
              <a:t>한국연구재단</a:t>
            </a:r>
            <a:r>
              <a:rPr lang="en-US" altLang="ko-KR" sz="3200" b="1" dirty="0" smtClean="0"/>
              <a:t>, </a:t>
            </a:r>
            <a:r>
              <a:rPr lang="ko-KR" altLang="en-US" sz="3200" b="1" dirty="0" smtClean="0"/>
              <a:t> 한국과학기술단체총연합회 학술지 지원 정책</a:t>
            </a:r>
            <a:endParaRPr lang="en-US" altLang="ko-KR" sz="3200" b="1" dirty="0" smtClean="0"/>
          </a:p>
          <a:p>
            <a:endParaRPr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7411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193" y="5949280"/>
            <a:ext cx="9025666" cy="792088"/>
          </a:xfrm>
        </p:spPr>
        <p:txBody>
          <a:bodyPr>
            <a:noAutofit/>
          </a:bodyPr>
          <a:lstStyle/>
          <a:p>
            <a:pPr indent="-720000"/>
            <a:r>
              <a:rPr lang="en-US" altLang="ko-KR" sz="2400" b="1" dirty="0"/>
              <a:t>Chronological change in the impact factor of seven open access journals from </a:t>
            </a:r>
            <a:r>
              <a:rPr lang="en-US" altLang="ko-KR" sz="2400" b="1" dirty="0" smtClean="0"/>
              <a:t>Korea. Available from: Science Editing, </a:t>
            </a:r>
            <a:r>
              <a:rPr lang="en-US" sz="2400" b="1" dirty="0"/>
              <a:t> 2014;1(1):24-26</a:t>
            </a:r>
            <a:endParaRPr lang="ko-KR" altLang="en-US" sz="2400" b="1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363026"/>
              </p:ext>
            </p:extLst>
          </p:nvPr>
        </p:nvGraphicFramePr>
        <p:xfrm>
          <a:off x="1703512" y="260648"/>
          <a:ext cx="8591556" cy="5602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아래쪽 화살표 2"/>
          <p:cNvSpPr/>
          <p:nvPr/>
        </p:nvSpPr>
        <p:spPr>
          <a:xfrm>
            <a:off x="4727848" y="2348880"/>
            <a:ext cx="504056" cy="1800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0070C0"/>
                </a:solidFill>
              </a:rPr>
              <a:t>맺는 말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82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5400" b="1" dirty="0" smtClean="0"/>
              <a:t>학술지 과제</a:t>
            </a:r>
            <a:endParaRPr lang="en-US" altLang="ko-KR" sz="5400" b="1" dirty="0" smtClean="0"/>
          </a:p>
          <a:p>
            <a:pPr lvl="1">
              <a:lnSpc>
                <a:spcPct val="150000"/>
              </a:lnSpc>
            </a:pPr>
            <a:r>
              <a:rPr lang="en-US" altLang="ko-KR" sz="5400" b="1" i="1" dirty="0" smtClean="0">
                <a:solidFill>
                  <a:srgbClr val="C00000"/>
                </a:solidFill>
              </a:rPr>
              <a:t>Copyright Clearance Center</a:t>
            </a:r>
          </a:p>
          <a:p>
            <a:pPr>
              <a:lnSpc>
                <a:spcPct val="150000"/>
              </a:lnSpc>
            </a:pPr>
            <a:r>
              <a:rPr lang="en-US" altLang="ko-KR" sz="5400" b="1" dirty="0" smtClean="0">
                <a:solidFill>
                  <a:srgbClr val="7030A0"/>
                </a:solidFill>
              </a:rPr>
              <a:t>Open access </a:t>
            </a:r>
            <a:r>
              <a:rPr lang="ko-KR" altLang="en-US" sz="5400" b="1" dirty="0" smtClean="0"/>
              <a:t>발행</a:t>
            </a:r>
            <a:r>
              <a:rPr lang="en-US" altLang="ko-KR" sz="5400" b="1" dirty="0" smtClean="0">
                <a:sym typeface="Wingdings" panose="05000000000000000000" pitchFamily="2" charset="2"/>
              </a:rPr>
              <a:t></a:t>
            </a:r>
            <a:r>
              <a:rPr lang="ko-KR" altLang="en-US" sz="5400" b="1" dirty="0" smtClean="0">
                <a:solidFill>
                  <a:schemeClr val="accent4">
                    <a:lumMod val="50000"/>
                  </a:schemeClr>
                </a:solidFill>
                <a:sym typeface="Wingdings" panose="05000000000000000000" pitchFamily="2" charset="2"/>
              </a:rPr>
              <a:t>국제화</a:t>
            </a:r>
            <a:endParaRPr lang="ko-KR" altLang="en-US" sz="5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27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0070C0"/>
                </a:solidFill>
              </a:rPr>
              <a:t>저작권에는 어떤 내용이 있는가</a:t>
            </a:r>
            <a:r>
              <a:rPr lang="en-US" altLang="ko-KR" b="1" dirty="0" smtClean="0">
                <a:solidFill>
                  <a:srgbClr val="0070C0"/>
                </a:solidFill>
              </a:rPr>
              <a:t>?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199" y="1825625"/>
            <a:ext cx="10664687" cy="4495662"/>
          </a:xfrm>
        </p:spPr>
        <p:txBody>
          <a:bodyPr>
            <a:normAutofit/>
          </a:bodyPr>
          <a:lstStyle/>
          <a:p>
            <a:pPr fontAlgn="base" latinLnBrk="0"/>
            <a:r>
              <a:rPr lang="ko-KR" altLang="en-US" sz="4400" b="1" dirty="0" smtClean="0">
                <a:solidFill>
                  <a:srgbClr val="C00000"/>
                </a:solidFill>
              </a:rPr>
              <a:t>저작인격권</a:t>
            </a:r>
            <a:endParaRPr lang="en-US" altLang="ko-KR" sz="4400" b="1" dirty="0" smtClean="0">
              <a:solidFill>
                <a:srgbClr val="C00000"/>
              </a:solidFill>
            </a:endParaRPr>
          </a:p>
          <a:p>
            <a:pPr fontAlgn="base" latinLnBrk="0"/>
            <a:endParaRPr lang="ko-KR" altLang="en-US" sz="4400" dirty="0"/>
          </a:p>
          <a:p>
            <a:pPr marL="742950" lvl="0" indent="-742950" fontAlgn="base" latinLnBrk="0">
              <a:buFont typeface="+mj-ea"/>
              <a:buAutoNum type="circleNumDbPlain"/>
            </a:pPr>
            <a:r>
              <a:rPr lang="ko-KR" altLang="en-US" sz="5400" b="1" dirty="0" smtClean="0"/>
              <a:t>공표권</a:t>
            </a:r>
            <a:endParaRPr lang="en-US" altLang="ko-KR" sz="5400" b="1" dirty="0" smtClean="0"/>
          </a:p>
          <a:p>
            <a:pPr marL="742950" lvl="0" indent="-742950" fontAlgn="base" latinLnBrk="0">
              <a:buFont typeface="+mj-ea"/>
              <a:buAutoNum type="circleNumDbPlain"/>
            </a:pPr>
            <a:r>
              <a:rPr lang="ko-KR" altLang="en-US" sz="5400" b="1" dirty="0" err="1" smtClean="0"/>
              <a:t>성명표시권</a:t>
            </a:r>
            <a:endParaRPr lang="en-US" altLang="ko-KR" sz="5400" b="1" dirty="0" smtClean="0"/>
          </a:p>
          <a:p>
            <a:pPr marL="742950" lvl="0" indent="-742950" fontAlgn="base" latinLnBrk="0">
              <a:buFont typeface="+mj-ea"/>
              <a:buAutoNum type="circleNumDbPlain"/>
            </a:pPr>
            <a:r>
              <a:rPr lang="ko-KR" altLang="en-US" sz="5400" b="1" dirty="0" smtClean="0"/>
              <a:t>동일성유지권</a:t>
            </a:r>
            <a:endParaRPr lang="ko-KR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78048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C00000"/>
                </a:solidFill>
              </a:rPr>
              <a:t>저작재산권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199" y="1825624"/>
            <a:ext cx="11009243" cy="4879975"/>
          </a:xfrm>
        </p:spPr>
        <p:txBody>
          <a:bodyPr>
            <a:normAutofit/>
          </a:bodyPr>
          <a:lstStyle/>
          <a:p>
            <a:pPr marL="742950" lvl="0" indent="-742950" fontAlgn="base" latinLnBrk="0">
              <a:buFont typeface="+mj-ea"/>
              <a:buAutoNum type="circleNumDbPlain"/>
            </a:pPr>
            <a:r>
              <a:rPr lang="ko-KR" altLang="en-US" sz="4000" b="1" dirty="0" smtClean="0">
                <a:solidFill>
                  <a:srgbClr val="7030A0"/>
                </a:solidFill>
              </a:rPr>
              <a:t>복제권</a:t>
            </a:r>
            <a:r>
              <a:rPr lang="en-US" altLang="ko-KR" sz="4000" b="1" dirty="0" smtClean="0">
                <a:solidFill>
                  <a:srgbClr val="7030A0"/>
                </a:solidFill>
              </a:rPr>
              <a:t> </a:t>
            </a:r>
          </a:p>
          <a:p>
            <a:pPr marL="742950" lvl="0" indent="-742950" fontAlgn="base" latinLnBrk="0">
              <a:buFont typeface="+mj-ea"/>
              <a:buAutoNum type="circleNumDbPlain"/>
            </a:pPr>
            <a:r>
              <a:rPr lang="ko-KR" altLang="en-US" sz="4000" b="1" dirty="0" smtClean="0"/>
              <a:t>공연권</a:t>
            </a:r>
            <a:endParaRPr lang="ko-KR" altLang="en-US" sz="4000" b="1" dirty="0"/>
          </a:p>
          <a:p>
            <a:pPr marL="742950" lvl="0" indent="-742950" fontAlgn="base" latinLnBrk="0">
              <a:buFont typeface="+mj-ea"/>
              <a:buAutoNum type="circleNumDbPlain"/>
            </a:pPr>
            <a:r>
              <a:rPr lang="ko-KR" altLang="en-US" sz="4000" b="1" dirty="0" err="1" smtClean="0">
                <a:solidFill>
                  <a:srgbClr val="7030A0"/>
                </a:solidFill>
              </a:rPr>
              <a:t>공중송신권</a:t>
            </a:r>
            <a:r>
              <a:rPr lang="en-US" altLang="ko-KR" sz="4000" b="1" dirty="0" smtClean="0">
                <a:solidFill>
                  <a:srgbClr val="7030A0"/>
                </a:solidFill>
              </a:rPr>
              <a:t> </a:t>
            </a:r>
          </a:p>
          <a:p>
            <a:pPr marL="742950" lvl="0" indent="-742950" fontAlgn="base" latinLnBrk="0">
              <a:buFont typeface="+mj-ea"/>
              <a:buAutoNum type="circleNumDbPlain"/>
            </a:pPr>
            <a:r>
              <a:rPr lang="ko-KR" altLang="en-US" sz="4000" b="1" dirty="0" err="1" smtClean="0"/>
              <a:t>전시권</a:t>
            </a:r>
            <a:endParaRPr lang="ko-KR" altLang="en-US" sz="4000" b="1" dirty="0"/>
          </a:p>
          <a:p>
            <a:pPr marL="742950" lvl="0" indent="-742950" fontAlgn="base" latinLnBrk="0">
              <a:buFont typeface="+mj-ea"/>
              <a:buAutoNum type="circleNumDbPlain"/>
            </a:pPr>
            <a:r>
              <a:rPr lang="ko-KR" altLang="en-US" sz="4000" b="1" dirty="0" err="1" smtClean="0"/>
              <a:t>배포권</a:t>
            </a:r>
            <a:endParaRPr lang="en-US" altLang="ko-KR" sz="4000" b="1" dirty="0" smtClean="0"/>
          </a:p>
          <a:p>
            <a:pPr marL="742950" lvl="0" indent="-742950" fontAlgn="base" latinLnBrk="0">
              <a:buFont typeface="+mj-ea"/>
              <a:buAutoNum type="circleNumDbPlain"/>
            </a:pPr>
            <a:r>
              <a:rPr lang="ko-KR" altLang="en-US" sz="4000" b="1" dirty="0" err="1" smtClean="0"/>
              <a:t>대여권</a:t>
            </a:r>
            <a:endParaRPr lang="en-US" altLang="ko-KR" sz="4000" b="1" dirty="0" smtClean="0"/>
          </a:p>
          <a:p>
            <a:pPr marL="742950" lvl="0" indent="-742950" fontAlgn="base" latinLnBrk="0">
              <a:buFont typeface="+mj-ea"/>
              <a:buAutoNum type="circleNumDbPlain"/>
            </a:pPr>
            <a:r>
              <a:rPr lang="en-US" altLang="ko-KR" sz="4000" b="1" dirty="0" smtClean="0"/>
              <a:t>2</a:t>
            </a:r>
            <a:r>
              <a:rPr lang="ko-KR" altLang="en-US" sz="4000" b="1" dirty="0"/>
              <a:t>차적 저작물 </a:t>
            </a:r>
            <a:r>
              <a:rPr lang="ko-KR" altLang="en-US" sz="4000" b="1" dirty="0" err="1" smtClean="0"/>
              <a:t>작성권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2296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solidFill>
                  <a:srgbClr val="0070C0"/>
                </a:solidFill>
              </a:rPr>
              <a:t>‘저작물의 공정한 이용</a:t>
            </a:r>
            <a:r>
              <a:rPr lang="en-US" altLang="ko-KR" b="1" dirty="0">
                <a:solidFill>
                  <a:srgbClr val="0070C0"/>
                </a:solidFill>
              </a:rPr>
              <a:t>(fair use</a:t>
            </a:r>
            <a:r>
              <a:rPr lang="en-US" altLang="ko-KR" b="1" dirty="0" smtClean="0">
                <a:solidFill>
                  <a:srgbClr val="0070C0"/>
                </a:solidFill>
              </a:rPr>
              <a:t>)’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5153" y="1825625"/>
            <a:ext cx="11661289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ko-KR" altLang="en-US" sz="3600" b="1" dirty="0"/>
              <a:t>저작물의 </a:t>
            </a:r>
            <a:r>
              <a:rPr lang="ko-KR" altLang="en-US" sz="3600" b="1" dirty="0">
                <a:solidFill>
                  <a:srgbClr val="C00000"/>
                </a:solidFill>
              </a:rPr>
              <a:t>통상적인 이용 </a:t>
            </a:r>
            <a:r>
              <a:rPr lang="ko-KR" altLang="en-US" sz="3600" b="1" dirty="0"/>
              <a:t>방법과 충돌하지 아니하고 </a:t>
            </a:r>
            <a:endParaRPr lang="en-US" altLang="ko-KR" sz="3600" b="1" dirty="0" smtClean="0"/>
          </a:p>
          <a:p>
            <a:pPr>
              <a:lnSpc>
                <a:spcPct val="150000"/>
              </a:lnSpc>
            </a:pPr>
            <a:r>
              <a:rPr lang="ko-KR" altLang="en-US" sz="3600" b="1" dirty="0" smtClean="0"/>
              <a:t>저작자의 </a:t>
            </a:r>
            <a:r>
              <a:rPr lang="ko-KR" altLang="en-US" sz="3600" b="1" dirty="0">
                <a:solidFill>
                  <a:srgbClr val="C00000"/>
                </a:solidFill>
              </a:rPr>
              <a:t>정당한 이익을 </a:t>
            </a:r>
            <a:r>
              <a:rPr lang="ko-KR" altLang="en-US" sz="3600" b="1" dirty="0"/>
              <a:t>부당하게 해치지 아니하는 경우에는 </a:t>
            </a:r>
            <a:endParaRPr lang="en-US" altLang="ko-KR" sz="3600" b="1" dirty="0" smtClean="0"/>
          </a:p>
          <a:p>
            <a:pPr>
              <a:lnSpc>
                <a:spcPct val="150000"/>
              </a:lnSpc>
            </a:pPr>
            <a:r>
              <a:rPr lang="ko-KR" altLang="en-US" sz="3600" b="1" dirty="0" err="1" smtClean="0"/>
              <a:t>보도ㆍ비평ㆍ교육ㆍ</a:t>
            </a:r>
            <a:r>
              <a:rPr lang="ko-KR" altLang="en-US" sz="3600" b="1" dirty="0" err="1" smtClean="0">
                <a:solidFill>
                  <a:srgbClr val="C00000"/>
                </a:solidFill>
              </a:rPr>
              <a:t>연구</a:t>
            </a:r>
            <a:r>
              <a:rPr lang="ko-KR" altLang="en-US" sz="3600" b="1" dirty="0" smtClean="0"/>
              <a:t> </a:t>
            </a:r>
            <a:r>
              <a:rPr lang="ko-KR" altLang="en-US" sz="3600" b="1" dirty="0"/>
              <a:t>등을 위하여 저작물을 이용할 수 있다</a:t>
            </a:r>
            <a:r>
              <a:rPr lang="en-US" altLang="ko-KR" sz="3600" b="1" dirty="0"/>
              <a:t>.</a:t>
            </a:r>
            <a:endParaRPr lang="ko-KR" altLang="en-US" sz="3600" b="1" dirty="0"/>
          </a:p>
          <a:p>
            <a:pPr>
              <a:lnSpc>
                <a:spcPct val="150000"/>
              </a:lnSpc>
            </a:pP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90433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0070C0"/>
                </a:solidFill>
                <a:effectLst/>
              </a:rPr>
              <a:t>저작재산권의 제한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1022496" cy="4800462"/>
          </a:xfrm>
        </p:spPr>
        <p:txBody>
          <a:bodyPr>
            <a:noAutofit/>
          </a:bodyPr>
          <a:lstStyle/>
          <a:p>
            <a:pPr fontAlgn="base"/>
            <a:r>
              <a:rPr lang="ko-KR" altLang="en-US" sz="3600" b="1" dirty="0"/>
              <a:t>재판절차 등에서의 복제</a:t>
            </a:r>
          </a:p>
          <a:p>
            <a:pPr fontAlgn="base"/>
            <a:r>
              <a:rPr lang="ko-KR" altLang="en-US" sz="3600" b="1" dirty="0"/>
              <a:t>정치적 연설 등의 이용</a:t>
            </a:r>
          </a:p>
          <a:p>
            <a:pPr fontAlgn="base"/>
            <a:r>
              <a:rPr lang="ko-KR" altLang="en-US" sz="3600" b="1" dirty="0">
                <a:solidFill>
                  <a:srgbClr val="FF0000"/>
                </a:solidFill>
              </a:rPr>
              <a:t>공공저작물의 자유이용 </a:t>
            </a:r>
            <a:r>
              <a:rPr lang="en-US" altLang="ko-KR" sz="3600" b="1" dirty="0"/>
              <a:t>- </a:t>
            </a:r>
            <a:r>
              <a:rPr lang="ko-KR" altLang="en-US" sz="3600" b="1" dirty="0"/>
              <a:t>국가 또는 지방자치단체가 업무상 작성하여 공표 </a:t>
            </a:r>
            <a:r>
              <a:rPr lang="ko-KR" altLang="en-US" sz="3600" b="1" dirty="0" smtClean="0"/>
              <a:t>  예</a:t>
            </a:r>
            <a:r>
              <a:rPr lang="en-US" altLang="ko-KR" sz="3600" b="1" dirty="0"/>
              <a:t>)</a:t>
            </a:r>
            <a:r>
              <a:rPr lang="ko-KR" altLang="en-US" sz="3600" b="1" dirty="0" smtClean="0"/>
              <a:t>법조문</a:t>
            </a:r>
            <a:endParaRPr lang="ko-KR" altLang="en-US" sz="3600" b="1" dirty="0"/>
          </a:p>
          <a:p>
            <a:pPr fontAlgn="base"/>
            <a:r>
              <a:rPr lang="ko-KR" altLang="en-US" sz="3600" b="1" dirty="0">
                <a:solidFill>
                  <a:srgbClr val="FF0000"/>
                </a:solidFill>
              </a:rPr>
              <a:t>학교교육 목적 </a:t>
            </a:r>
            <a:r>
              <a:rPr lang="ko-KR" altLang="en-US" sz="3600" b="1" dirty="0"/>
              <a:t>등에의 이용 </a:t>
            </a:r>
          </a:p>
          <a:p>
            <a:pPr fontAlgn="base"/>
            <a:r>
              <a:rPr lang="ko-KR" altLang="en-US" sz="3600" b="1" dirty="0"/>
              <a:t>시사보도를 위한 이용</a:t>
            </a:r>
          </a:p>
          <a:p>
            <a:pPr fontAlgn="base"/>
            <a:r>
              <a:rPr lang="ko-KR" altLang="en-US" sz="3600" b="1" dirty="0"/>
              <a:t>시사적인 기사 및 논설의 복제 등</a:t>
            </a:r>
          </a:p>
          <a:p>
            <a:pPr fontAlgn="base"/>
            <a:r>
              <a:rPr lang="ko-KR" altLang="en-US" sz="3600" b="1" dirty="0">
                <a:solidFill>
                  <a:srgbClr val="FF0000"/>
                </a:solidFill>
              </a:rPr>
              <a:t>공표된 저작물의 인용 </a:t>
            </a:r>
          </a:p>
        </p:txBody>
      </p:sp>
    </p:spTree>
    <p:extLst>
      <p:ext uri="{BB962C8B-B14F-4D97-AF65-F5344CB8AC3E}">
        <p14:creationId xmlns:p14="http://schemas.microsoft.com/office/powerpoint/2010/main" val="414649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0070C0"/>
                </a:solidFill>
                <a:effectLst/>
              </a:rPr>
              <a:t>저작재산권의 제한</a:t>
            </a:r>
            <a:r>
              <a:rPr lang="en-US" altLang="ko-KR" b="1" dirty="0" smtClean="0">
                <a:solidFill>
                  <a:srgbClr val="0070C0"/>
                </a:solidFill>
                <a:effectLst/>
              </a:rPr>
              <a:t>(2)</a:t>
            </a:r>
            <a:endParaRPr lang="ko-KR" altLang="en-US" b="1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863470" cy="4800462"/>
          </a:xfrm>
        </p:spPr>
        <p:txBody>
          <a:bodyPr>
            <a:normAutofit lnSpcReduction="10000"/>
          </a:bodyPr>
          <a:lstStyle/>
          <a:p>
            <a:pPr fontAlgn="base"/>
            <a:r>
              <a:rPr lang="ko-KR" altLang="en-US" sz="3200" b="1" dirty="0" smtClean="0"/>
              <a:t>영리를 목적으로 하지 아니하는 </a:t>
            </a:r>
            <a:r>
              <a:rPr lang="ko-KR" altLang="en-US" sz="3200" b="1" dirty="0" err="1" smtClean="0"/>
              <a:t>공연ㆍ방송</a:t>
            </a:r>
            <a:r>
              <a:rPr lang="ko-KR" altLang="en-US" sz="3200" b="1" dirty="0" smtClean="0"/>
              <a:t> </a:t>
            </a:r>
          </a:p>
          <a:p>
            <a:pPr fontAlgn="base"/>
            <a:r>
              <a:rPr lang="ko-KR" altLang="en-US" sz="3200" b="1" dirty="0" smtClean="0"/>
              <a:t>사적 이용을 위한 복제</a:t>
            </a:r>
          </a:p>
          <a:p>
            <a:pPr fontAlgn="base"/>
            <a:r>
              <a:rPr lang="ko-KR" altLang="en-US" sz="3200" b="1" dirty="0" smtClean="0">
                <a:solidFill>
                  <a:srgbClr val="FF0000"/>
                </a:solidFill>
              </a:rPr>
              <a:t>도서관 등에서의 복제 등 </a:t>
            </a:r>
          </a:p>
          <a:p>
            <a:pPr fontAlgn="base"/>
            <a:r>
              <a:rPr lang="ko-KR" altLang="en-US" sz="3200" b="1" dirty="0" smtClean="0">
                <a:solidFill>
                  <a:srgbClr val="FF0000"/>
                </a:solidFill>
              </a:rPr>
              <a:t>시험문제로서의 복제 </a:t>
            </a:r>
          </a:p>
          <a:p>
            <a:pPr fontAlgn="base"/>
            <a:r>
              <a:rPr lang="ko-KR" altLang="en-US" sz="3200" b="1" dirty="0" smtClean="0"/>
              <a:t>시각장애인 등을 위한 복제 등 </a:t>
            </a:r>
          </a:p>
          <a:p>
            <a:pPr fontAlgn="base"/>
            <a:r>
              <a:rPr lang="ko-KR" altLang="en-US" sz="3200" b="1" dirty="0" smtClean="0"/>
              <a:t>청각장애인 등을 위한 복제 등 </a:t>
            </a:r>
          </a:p>
          <a:p>
            <a:pPr fontAlgn="base"/>
            <a:r>
              <a:rPr lang="ko-KR" altLang="en-US" sz="3200" b="1" dirty="0" smtClean="0"/>
              <a:t>방송사업자의 일시적 </a:t>
            </a:r>
            <a:r>
              <a:rPr lang="ko-KR" altLang="en-US" sz="3200" b="1" dirty="0" err="1" smtClean="0"/>
              <a:t>녹음ㆍ녹화</a:t>
            </a:r>
            <a:endParaRPr lang="ko-KR" altLang="en-US" sz="3200" b="1" dirty="0" smtClean="0"/>
          </a:p>
          <a:p>
            <a:pPr fontAlgn="base"/>
            <a:r>
              <a:rPr lang="ko-KR" altLang="en-US" sz="3200" b="1" dirty="0" err="1" smtClean="0"/>
              <a:t>미술저작물등의</a:t>
            </a:r>
            <a:r>
              <a:rPr lang="ko-KR" altLang="en-US" sz="3200" b="1" dirty="0" smtClean="0"/>
              <a:t> 전시 또는 복제</a:t>
            </a:r>
          </a:p>
          <a:p>
            <a:pPr fontAlgn="base"/>
            <a:r>
              <a:rPr lang="ko-KR" altLang="en-US" sz="3200" b="1" dirty="0" smtClean="0"/>
              <a:t>저작물 이용과정에서의 일시적 복제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16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solidFill>
                  <a:srgbClr val="0070C0"/>
                </a:solidFill>
              </a:rPr>
              <a:t>저작권 이양동의서의 유효 기간은</a:t>
            </a:r>
            <a:r>
              <a:rPr lang="en-US" altLang="ko-KR" b="1" dirty="0">
                <a:solidFill>
                  <a:srgbClr val="0070C0"/>
                </a:solidFill>
              </a:rPr>
              <a:t>? 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 latinLnBrk="0"/>
            <a:r>
              <a:rPr lang="en-US" altLang="ko-KR" sz="8800" dirty="0" smtClean="0">
                <a:solidFill>
                  <a:srgbClr val="FF0000"/>
                </a:solidFill>
              </a:rPr>
              <a:t>3</a:t>
            </a:r>
            <a:r>
              <a:rPr lang="ko-KR" altLang="en-US" sz="8800" dirty="0" smtClean="0">
                <a:solidFill>
                  <a:srgbClr val="FF0000"/>
                </a:solidFill>
              </a:rPr>
              <a:t>년</a:t>
            </a:r>
            <a:endParaRPr lang="en-US" altLang="ko-KR" sz="8800" dirty="0" smtClean="0">
              <a:solidFill>
                <a:srgbClr val="FF0000"/>
              </a:solidFill>
            </a:endParaRPr>
          </a:p>
          <a:p>
            <a:pPr fontAlgn="base" latinLnBrk="0"/>
            <a:endParaRPr lang="en-US" altLang="ko-KR" dirty="0">
              <a:solidFill>
                <a:srgbClr val="FF0000"/>
              </a:solidFill>
            </a:endParaRPr>
          </a:p>
          <a:p>
            <a:pPr fontAlgn="base" latinLnBrk="0"/>
            <a:r>
              <a:rPr lang="ko-KR" altLang="en-US" sz="4800" b="1" dirty="0" smtClean="0">
                <a:solidFill>
                  <a:srgbClr val="7030A0"/>
                </a:solidFill>
              </a:rPr>
              <a:t>문제점</a:t>
            </a:r>
            <a:r>
              <a:rPr lang="en-US" altLang="ko-KR" sz="4800" b="1" dirty="0" smtClean="0">
                <a:solidFill>
                  <a:srgbClr val="7030A0"/>
                </a:solidFill>
              </a:rPr>
              <a:t>: </a:t>
            </a:r>
            <a:r>
              <a:rPr lang="ko-KR" altLang="en-US" sz="4800" b="1" dirty="0" smtClean="0">
                <a:solidFill>
                  <a:srgbClr val="7030A0"/>
                </a:solidFill>
              </a:rPr>
              <a:t>저작권이양동의서에 기간에 대한 특약을 기술하여야 한다</a:t>
            </a:r>
            <a:r>
              <a:rPr lang="en-US" altLang="ko-KR" sz="4800" b="1" dirty="0" smtClean="0">
                <a:solidFill>
                  <a:srgbClr val="7030A0"/>
                </a:solidFill>
              </a:rPr>
              <a:t>.</a:t>
            </a:r>
            <a:endParaRPr lang="ko-KR" altLang="en-US" sz="4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81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solidFill>
                  <a:srgbClr val="0070C0"/>
                </a:solidFill>
              </a:rPr>
              <a:t>저작권을 기탁하거나 사용하는 </a:t>
            </a:r>
            <a:r>
              <a:rPr lang="ko-KR" altLang="en-US" b="1" dirty="0" smtClean="0">
                <a:solidFill>
                  <a:srgbClr val="0070C0"/>
                </a:solidFill>
              </a:rPr>
              <a:t>방법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4000" b="1" dirty="0" err="1"/>
              <a:t>저작재산권자는</a:t>
            </a:r>
            <a:r>
              <a:rPr lang="ko-KR" altLang="en-US" sz="4000" b="1" dirty="0"/>
              <a:t> 다른 사람에게 그 저작물의 이용을 허락할 수 있다</a:t>
            </a:r>
          </a:p>
          <a:p>
            <a:r>
              <a:rPr lang="ko-KR" altLang="en-US" sz="4000" b="1" dirty="0" smtClean="0"/>
              <a:t>저작물 이용이란</a:t>
            </a:r>
            <a:r>
              <a:rPr lang="en-US" altLang="ko-KR" sz="4000" b="1" dirty="0" smtClean="0"/>
              <a:t>?</a:t>
            </a:r>
          </a:p>
          <a:p>
            <a:pPr lvl="1"/>
            <a:r>
              <a:rPr lang="en-US" altLang="ko-KR" sz="3600" b="1" dirty="0" smtClean="0"/>
              <a:t> </a:t>
            </a:r>
            <a:r>
              <a:rPr lang="ko-KR" altLang="en-US" sz="3600" b="1" dirty="0" smtClean="0">
                <a:solidFill>
                  <a:srgbClr val="C00000"/>
                </a:solidFill>
              </a:rPr>
              <a:t>저작물 </a:t>
            </a:r>
            <a:r>
              <a:rPr lang="ko-KR" altLang="en-US" sz="3600" b="1" dirty="0" err="1" smtClean="0">
                <a:solidFill>
                  <a:srgbClr val="C00000"/>
                </a:solidFill>
              </a:rPr>
              <a:t>발행ㆍ</a:t>
            </a:r>
            <a:r>
              <a:rPr lang="ko-KR" altLang="en-US" sz="3600" b="1" dirty="0" smtClean="0">
                <a:solidFill>
                  <a:srgbClr val="C00000"/>
                </a:solidFill>
              </a:rPr>
              <a:t> </a:t>
            </a:r>
            <a:r>
              <a:rPr lang="ko-KR" altLang="en-US" sz="3600" b="1" dirty="0" err="1" smtClean="0">
                <a:solidFill>
                  <a:srgbClr val="C00000"/>
                </a:solidFill>
              </a:rPr>
              <a:t>복제ㆍ전송</a:t>
            </a:r>
            <a:r>
              <a:rPr lang="ko-KR" altLang="en-US" sz="3600" b="1" dirty="0" smtClean="0">
                <a:solidFill>
                  <a:srgbClr val="C00000"/>
                </a:solidFill>
              </a:rPr>
              <a:t> </a:t>
            </a:r>
            <a:r>
              <a:rPr lang="en-US" altLang="ko-KR" sz="3600" b="1" dirty="0" smtClean="0">
                <a:solidFill>
                  <a:srgbClr val="C00000"/>
                </a:solidFill>
              </a:rPr>
              <a:t>(</a:t>
            </a:r>
            <a:r>
              <a:rPr lang="ko-KR" altLang="en-US" sz="3600" b="1" dirty="0" smtClean="0">
                <a:solidFill>
                  <a:srgbClr val="C00000"/>
                </a:solidFill>
              </a:rPr>
              <a:t>공중송신</a:t>
            </a:r>
            <a:r>
              <a:rPr lang="en-US" altLang="ko-KR" sz="3600" b="1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altLang="ko-KR" sz="4000" b="1" dirty="0" smtClean="0"/>
              <a:t>open access, non-commercial </a:t>
            </a:r>
            <a:r>
              <a:rPr lang="en-US" altLang="ko-KR" sz="4000" b="1" dirty="0"/>
              <a:t>(</a:t>
            </a:r>
            <a:r>
              <a:rPr lang="ko-KR" altLang="en-US" sz="4000" b="1" dirty="0"/>
              <a:t>비영리</a:t>
            </a:r>
            <a:r>
              <a:rPr lang="en-US" altLang="ko-KR" sz="4000" b="1" dirty="0"/>
              <a:t>) </a:t>
            </a:r>
            <a:r>
              <a:rPr lang="en-US" altLang="ko-KR" sz="4000" b="1" dirty="0" smtClean="0">
                <a:sym typeface="Wingdings" panose="05000000000000000000" pitchFamily="2" charset="2"/>
              </a:rPr>
              <a:t></a:t>
            </a:r>
            <a:r>
              <a:rPr lang="ko-KR" altLang="en-US" sz="4000" b="1" dirty="0"/>
              <a:t> </a:t>
            </a:r>
            <a:r>
              <a:rPr lang="ko-KR" altLang="en-US" sz="4000" b="1" dirty="0" err="1" smtClean="0"/>
              <a:t>저작권위탁리업체</a:t>
            </a:r>
            <a:r>
              <a:rPr lang="ko-KR" altLang="en-US" sz="4000" b="1" dirty="0" smtClean="0"/>
              <a:t> 통한 수입 가능</a:t>
            </a:r>
            <a:endParaRPr lang="ko-KR" altLang="en-US" sz="4000" b="1" dirty="0"/>
          </a:p>
          <a:p>
            <a:endParaRPr lang="ko-KR" altLang="en-US" dirty="0"/>
          </a:p>
          <a:p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5421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780</Words>
  <Application>Microsoft Office PowerPoint</Application>
  <PresentationFormat>사용자 지정</PresentationFormat>
  <Paragraphs>179</Paragraphs>
  <Slides>22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Office 테마</vt:lpstr>
      <vt:lpstr>학술지 저작권의 이해 및 동향  </vt:lpstr>
      <vt:lpstr>구체 목표</vt:lpstr>
      <vt:lpstr>저작권에는 어떤 내용이 있는가?</vt:lpstr>
      <vt:lpstr>저작재산권</vt:lpstr>
      <vt:lpstr>‘저작물의 공정한 이용(fair use)’</vt:lpstr>
      <vt:lpstr>저작재산권의 제한</vt:lpstr>
      <vt:lpstr>저작재산권의 제한(2)</vt:lpstr>
      <vt:lpstr>저작권 이양동의서의 유효 기간은? </vt:lpstr>
      <vt:lpstr>저작권을 기탁하거나 사용하는 방법</vt:lpstr>
      <vt:lpstr>국제 상업 출판사 저작권 정책</vt:lpstr>
      <vt:lpstr>외국의 공개접근/공공접근</vt:lpstr>
      <vt:lpstr>PowerPoint 프레젠테이션</vt:lpstr>
      <vt:lpstr>Open access에서 사용하는 기탁 방법</vt:lpstr>
      <vt:lpstr>Creative Commons license (https://creativecommons.org/licenses/?lang=ko) </vt:lpstr>
      <vt:lpstr>Open access - Digital archiving policy</vt:lpstr>
      <vt:lpstr>Registry deposit policy  (self-archiving policy)</vt:lpstr>
      <vt:lpstr>Registry deposit policy</vt:lpstr>
      <vt:lpstr>우리나라 학술지 저작권 발전 방향</vt:lpstr>
      <vt:lpstr>학술지 편집인 공개접근 선택 비율</vt:lpstr>
      <vt:lpstr>편집인은 왜 학술지 공개 접근을 선택하는가?</vt:lpstr>
      <vt:lpstr>Chronological change in the impact factor of seven open access journals from Korea. Available from: Science Editing,  2014;1(1):24-26</vt:lpstr>
      <vt:lpstr>맺는 말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학술지 저작권의 이해 및 동향  </dc:title>
  <dc:creator>HS</dc:creator>
  <cp:lastModifiedBy>Haleine</cp:lastModifiedBy>
  <cp:revision>18</cp:revision>
  <dcterms:created xsi:type="dcterms:W3CDTF">2015-10-21T22:19:02Z</dcterms:created>
  <dcterms:modified xsi:type="dcterms:W3CDTF">2015-10-22T16:08:26Z</dcterms:modified>
</cp:coreProperties>
</file>